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806" r:id="rId2"/>
  </p:sldMasterIdLst>
  <p:notesMasterIdLst>
    <p:notesMasterId r:id="rId24"/>
  </p:notesMasterIdLst>
  <p:handoutMasterIdLst>
    <p:handoutMasterId r:id="rId25"/>
  </p:handoutMasterIdLst>
  <p:sldIdLst>
    <p:sldId id="278" r:id="rId3"/>
    <p:sldId id="279" r:id="rId4"/>
    <p:sldId id="379" r:id="rId5"/>
    <p:sldId id="390" r:id="rId6"/>
    <p:sldId id="380" r:id="rId7"/>
    <p:sldId id="381" r:id="rId8"/>
    <p:sldId id="382" r:id="rId9"/>
    <p:sldId id="383" r:id="rId10"/>
    <p:sldId id="384" r:id="rId11"/>
    <p:sldId id="385" r:id="rId12"/>
    <p:sldId id="386" r:id="rId13"/>
    <p:sldId id="387" r:id="rId14"/>
    <p:sldId id="388" r:id="rId15"/>
    <p:sldId id="389" r:id="rId16"/>
    <p:sldId id="395" r:id="rId17"/>
    <p:sldId id="391" r:id="rId18"/>
    <p:sldId id="392" r:id="rId19"/>
    <p:sldId id="393" r:id="rId20"/>
    <p:sldId id="394" r:id="rId21"/>
    <p:sldId id="296" r:id="rId22"/>
    <p:sldId id="294" r:id="rId2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16" userDrawn="1">
          <p15:clr>
            <a:srgbClr val="F26B43"/>
          </p15:clr>
        </p15:guide>
        <p15:guide id="2" pos="317" userDrawn="1">
          <p15:clr>
            <a:srgbClr val="F26B43"/>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p:cViewPr varScale="1">
        <p:scale>
          <a:sx n="98" d="100"/>
          <a:sy n="98" d="100"/>
        </p:scale>
        <p:origin x="600" y="84"/>
      </p:cViewPr>
      <p:guideLst>
        <p:guide orient="horz" pos="516"/>
        <p:guide pos="317"/>
      </p:guideLst>
    </p:cSldViewPr>
  </p:slideViewPr>
  <p:notesTextViewPr>
    <p:cViewPr>
      <p:scale>
        <a:sx n="1" d="1"/>
        <a:sy n="1" d="1"/>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517550-13F1-482D-ACC8-F793ED755878}"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IN"/>
        </a:p>
      </dgm:t>
    </dgm:pt>
    <dgm:pt modelId="{D62761FA-4BE7-40DB-9DD9-843088AC17AB}">
      <dgm:prSet/>
      <dgm:spPr/>
      <dgm:t>
        <a:bodyPr/>
        <a:lstStyle/>
        <a:p>
          <a:pPr rtl="0"/>
          <a:r>
            <a:rPr lang="en-IN" b="0" i="0" baseline="0" dirty="0" smtClean="0"/>
            <a:t>User interface testing uses accessibility to auto-generate tests for you and run them as part of a test suite</a:t>
          </a:r>
          <a:endParaRPr lang="en-IN" dirty="0"/>
        </a:p>
      </dgm:t>
    </dgm:pt>
    <dgm:pt modelId="{717C2E8D-B4A4-460E-AC30-15E1EDCB518B}" type="parTrans" cxnId="{F3D83124-B82B-4C91-9FD7-876BD30088AF}">
      <dgm:prSet/>
      <dgm:spPr/>
      <dgm:t>
        <a:bodyPr/>
        <a:lstStyle/>
        <a:p>
          <a:endParaRPr lang="en-IN"/>
        </a:p>
      </dgm:t>
    </dgm:pt>
    <dgm:pt modelId="{A20DFE18-E167-432B-BCFA-AB8E53370BB6}" type="sibTrans" cxnId="{F3D83124-B82B-4C91-9FD7-876BD30088AF}">
      <dgm:prSet/>
      <dgm:spPr/>
      <dgm:t>
        <a:bodyPr/>
        <a:lstStyle/>
        <a:p>
          <a:endParaRPr lang="en-IN"/>
        </a:p>
      </dgm:t>
    </dgm:pt>
    <dgm:pt modelId="{D752BE08-716C-4BBA-8056-ADB848104157}">
      <dgm:prSet/>
      <dgm:spPr/>
      <dgm:t>
        <a:bodyPr/>
        <a:lstStyle/>
        <a:p>
          <a:pPr rtl="0"/>
          <a:r>
            <a:rPr lang="en-IN" b="0" i="0" baseline="0" dirty="0" smtClean="0"/>
            <a:t>Code coverage displays what parts of your code are covered (and not) by your test suite</a:t>
          </a:r>
          <a:endParaRPr lang="en-IN" dirty="0"/>
        </a:p>
      </dgm:t>
    </dgm:pt>
    <dgm:pt modelId="{00F031A4-86D4-4D6A-A5A3-6ACD0A7CC4D9}" type="parTrans" cxnId="{B4E6A5FE-BDB4-4800-A57A-13D23AAD5DEE}">
      <dgm:prSet/>
      <dgm:spPr/>
      <dgm:t>
        <a:bodyPr/>
        <a:lstStyle/>
        <a:p>
          <a:endParaRPr lang="en-IN"/>
        </a:p>
      </dgm:t>
    </dgm:pt>
    <dgm:pt modelId="{2B8F5A44-0DD9-45BA-A358-746CD22B464A}" type="sibTrans" cxnId="{B4E6A5FE-BDB4-4800-A57A-13D23AAD5DEE}">
      <dgm:prSet/>
      <dgm:spPr/>
      <dgm:t>
        <a:bodyPr/>
        <a:lstStyle/>
        <a:p>
          <a:endParaRPr lang="en-IN"/>
        </a:p>
      </dgm:t>
    </dgm:pt>
    <dgm:pt modelId="{CFBA9BBB-1ECB-4460-900C-CBFAC4B88D04}">
      <dgm:prSet/>
      <dgm:spPr/>
      <dgm:t>
        <a:bodyPr/>
        <a:lstStyle/>
        <a:p>
          <a:pPr rtl="0"/>
          <a:r>
            <a:rPr lang="en-IN" b="0" i="0" baseline="0" dirty="0" smtClean="0"/>
            <a:t>Interface Builder adds </a:t>
          </a:r>
          <a:r>
            <a:rPr lang="en-IN" b="0" i="0" baseline="0" dirty="0" err="1" smtClean="0"/>
            <a:t>StackViews</a:t>
          </a:r>
          <a:r>
            <a:rPr lang="en-IN" b="0" i="0" baseline="0" dirty="0" smtClean="0"/>
            <a:t> to simplify the construction of complex interfaces that use Auto Layout</a:t>
          </a:r>
          <a:endParaRPr lang="en-IN" dirty="0"/>
        </a:p>
      </dgm:t>
    </dgm:pt>
    <dgm:pt modelId="{96732224-ED08-4172-90C5-F874CCA9611E}" type="parTrans" cxnId="{3807DB60-5D57-450E-8210-0B959A570EF5}">
      <dgm:prSet/>
      <dgm:spPr/>
      <dgm:t>
        <a:bodyPr/>
        <a:lstStyle/>
        <a:p>
          <a:endParaRPr lang="en-IN"/>
        </a:p>
      </dgm:t>
    </dgm:pt>
    <dgm:pt modelId="{FDA01F21-2772-47E3-BF87-D68F18AD4242}" type="sibTrans" cxnId="{3807DB60-5D57-450E-8210-0B959A570EF5}">
      <dgm:prSet/>
      <dgm:spPr/>
      <dgm:t>
        <a:bodyPr/>
        <a:lstStyle/>
        <a:p>
          <a:endParaRPr lang="en-IN"/>
        </a:p>
      </dgm:t>
    </dgm:pt>
    <dgm:pt modelId="{87534FD2-58BB-4BB4-AEF9-2947545CB3C0}">
      <dgm:prSet/>
      <dgm:spPr/>
      <dgm:t>
        <a:bodyPr/>
        <a:lstStyle/>
        <a:p>
          <a:pPr rtl="0"/>
          <a:r>
            <a:rPr lang="en-IN" b="0" i="0" baseline="0" dirty="0" smtClean="0"/>
            <a:t>Game level editors add an animation design timeline with both 2D and 3D support</a:t>
          </a:r>
          <a:endParaRPr lang="en-IN" dirty="0"/>
        </a:p>
      </dgm:t>
    </dgm:pt>
    <dgm:pt modelId="{97B03A85-7E3C-49C1-8478-00BC960DD761}" type="parTrans" cxnId="{4E2622D4-7D0E-4579-BD3E-C82B243E742B}">
      <dgm:prSet/>
      <dgm:spPr/>
      <dgm:t>
        <a:bodyPr/>
        <a:lstStyle/>
        <a:p>
          <a:endParaRPr lang="en-IN"/>
        </a:p>
      </dgm:t>
    </dgm:pt>
    <dgm:pt modelId="{63C737AC-CC2A-4B43-9019-4536E15F7774}" type="sibTrans" cxnId="{4E2622D4-7D0E-4579-BD3E-C82B243E742B}">
      <dgm:prSet/>
      <dgm:spPr/>
      <dgm:t>
        <a:bodyPr/>
        <a:lstStyle/>
        <a:p>
          <a:endParaRPr lang="en-IN"/>
        </a:p>
      </dgm:t>
    </dgm:pt>
    <dgm:pt modelId="{B065A33E-93A7-4293-9886-2ACBE00AC595}">
      <dgm:prSet/>
      <dgm:spPr/>
      <dgm:t>
        <a:bodyPr/>
        <a:lstStyle/>
        <a:p>
          <a:pPr rtl="0"/>
          <a:r>
            <a:rPr lang="en-IN" b="0" i="0" baseline="0" dirty="0" smtClean="0"/>
            <a:t>Crash logs management adds support for OS X and app extensions</a:t>
          </a:r>
          <a:endParaRPr lang="en-IN" dirty="0"/>
        </a:p>
      </dgm:t>
    </dgm:pt>
    <dgm:pt modelId="{16FE4C44-0456-4AA9-9722-3D9DEB91106E}" type="parTrans" cxnId="{1180D110-E434-47D4-A0BE-6B95A3F64DB5}">
      <dgm:prSet/>
      <dgm:spPr/>
      <dgm:t>
        <a:bodyPr/>
        <a:lstStyle/>
        <a:p>
          <a:endParaRPr lang="en-IN"/>
        </a:p>
      </dgm:t>
    </dgm:pt>
    <dgm:pt modelId="{CAFC47CA-23BF-403B-A4FB-86AE199CF381}" type="sibTrans" cxnId="{1180D110-E434-47D4-A0BE-6B95A3F64DB5}">
      <dgm:prSet/>
      <dgm:spPr/>
      <dgm:t>
        <a:bodyPr/>
        <a:lstStyle/>
        <a:p>
          <a:endParaRPr lang="en-IN"/>
        </a:p>
      </dgm:t>
    </dgm:pt>
    <dgm:pt modelId="{2F2B057B-250F-4A47-85AF-503DEFD29872}">
      <dgm:prSet/>
      <dgm:spPr/>
      <dgm:t>
        <a:bodyPr/>
        <a:lstStyle/>
        <a:p>
          <a:pPr rtl="0"/>
          <a:r>
            <a:rPr lang="en-IN" b="0" i="0" baseline="0" dirty="0" smtClean="0"/>
            <a:t>Address sanitizer points out code that may crash at runtime even when you cannot reproduce yourself</a:t>
          </a:r>
          <a:endParaRPr lang="en-IN" dirty="0"/>
        </a:p>
      </dgm:t>
    </dgm:pt>
    <dgm:pt modelId="{CDB664D7-6C0A-4BAF-8B3B-A92C06221BAD}" type="parTrans" cxnId="{6C6DA4AD-EE8C-4A40-8042-E9FC34C4A748}">
      <dgm:prSet/>
      <dgm:spPr/>
      <dgm:t>
        <a:bodyPr/>
        <a:lstStyle/>
        <a:p>
          <a:endParaRPr lang="en-IN"/>
        </a:p>
      </dgm:t>
    </dgm:pt>
    <dgm:pt modelId="{2645902C-9590-4BF3-9369-918AC07385C6}" type="sibTrans" cxnId="{6C6DA4AD-EE8C-4A40-8042-E9FC34C4A748}">
      <dgm:prSet/>
      <dgm:spPr/>
      <dgm:t>
        <a:bodyPr/>
        <a:lstStyle/>
        <a:p>
          <a:endParaRPr lang="en-IN"/>
        </a:p>
      </dgm:t>
    </dgm:pt>
    <dgm:pt modelId="{7149573E-D36A-4128-8906-B4CCB3CF8867}">
      <dgm:prSet/>
      <dgm:spPr/>
      <dgm:t>
        <a:bodyPr/>
        <a:lstStyle/>
        <a:p>
          <a:pPr rtl="0"/>
          <a:r>
            <a:rPr lang="en-IN" b="0" i="0" baseline="0" dirty="0" smtClean="0"/>
            <a:t>App thinning uploads all assets to the App Store so the store can then send an optimized app to your customers</a:t>
          </a:r>
          <a:endParaRPr lang="en-IN" dirty="0"/>
        </a:p>
      </dgm:t>
    </dgm:pt>
    <dgm:pt modelId="{9E1BF134-14FF-46C8-AC7E-7FBA4A613EB7}" type="parTrans" cxnId="{4EC6208C-22CA-47EE-A1D0-984054E0AF0A}">
      <dgm:prSet/>
      <dgm:spPr/>
      <dgm:t>
        <a:bodyPr/>
        <a:lstStyle/>
        <a:p>
          <a:endParaRPr lang="en-IN"/>
        </a:p>
      </dgm:t>
    </dgm:pt>
    <dgm:pt modelId="{FAB7B6E9-79EF-49B1-852F-BFB0EB624AE2}" type="sibTrans" cxnId="{4EC6208C-22CA-47EE-A1D0-984054E0AF0A}">
      <dgm:prSet/>
      <dgm:spPr/>
      <dgm:t>
        <a:bodyPr/>
        <a:lstStyle/>
        <a:p>
          <a:endParaRPr lang="en-IN"/>
        </a:p>
      </dgm:t>
    </dgm:pt>
    <dgm:pt modelId="{52AC3C3E-0B80-4B08-927A-434514D7E8E5}" type="pres">
      <dgm:prSet presAssocID="{66517550-13F1-482D-ACC8-F793ED755878}" presName="linear" presStyleCnt="0">
        <dgm:presLayoutVars>
          <dgm:animLvl val="lvl"/>
          <dgm:resizeHandles val="exact"/>
        </dgm:presLayoutVars>
      </dgm:prSet>
      <dgm:spPr/>
      <dgm:t>
        <a:bodyPr/>
        <a:lstStyle/>
        <a:p>
          <a:endParaRPr lang="en-US"/>
        </a:p>
      </dgm:t>
    </dgm:pt>
    <dgm:pt modelId="{109283CB-F69B-465C-BDF9-70AA8A1C5361}" type="pres">
      <dgm:prSet presAssocID="{D62761FA-4BE7-40DB-9DD9-843088AC17AB}" presName="parentText" presStyleLbl="node1" presStyleIdx="0" presStyleCnt="7">
        <dgm:presLayoutVars>
          <dgm:chMax val="0"/>
          <dgm:bulletEnabled val="1"/>
        </dgm:presLayoutVars>
      </dgm:prSet>
      <dgm:spPr/>
      <dgm:t>
        <a:bodyPr/>
        <a:lstStyle/>
        <a:p>
          <a:endParaRPr lang="en-US"/>
        </a:p>
      </dgm:t>
    </dgm:pt>
    <dgm:pt modelId="{D562858F-D545-452F-8854-44B06BA0E07F}" type="pres">
      <dgm:prSet presAssocID="{A20DFE18-E167-432B-BCFA-AB8E53370BB6}" presName="spacer" presStyleCnt="0"/>
      <dgm:spPr/>
    </dgm:pt>
    <dgm:pt modelId="{6C1D4A43-EB2A-400B-8BA5-16DA91F068AD}" type="pres">
      <dgm:prSet presAssocID="{D752BE08-716C-4BBA-8056-ADB848104157}" presName="parentText" presStyleLbl="node1" presStyleIdx="1" presStyleCnt="7">
        <dgm:presLayoutVars>
          <dgm:chMax val="0"/>
          <dgm:bulletEnabled val="1"/>
        </dgm:presLayoutVars>
      </dgm:prSet>
      <dgm:spPr/>
      <dgm:t>
        <a:bodyPr/>
        <a:lstStyle/>
        <a:p>
          <a:endParaRPr lang="en-US"/>
        </a:p>
      </dgm:t>
    </dgm:pt>
    <dgm:pt modelId="{698FC606-E887-4DDD-85A1-E571C261719C}" type="pres">
      <dgm:prSet presAssocID="{2B8F5A44-0DD9-45BA-A358-746CD22B464A}" presName="spacer" presStyleCnt="0"/>
      <dgm:spPr/>
    </dgm:pt>
    <dgm:pt modelId="{BC122A42-09E0-42E4-80E7-A46BD8E3A320}" type="pres">
      <dgm:prSet presAssocID="{CFBA9BBB-1ECB-4460-900C-CBFAC4B88D04}" presName="parentText" presStyleLbl="node1" presStyleIdx="2" presStyleCnt="7">
        <dgm:presLayoutVars>
          <dgm:chMax val="0"/>
          <dgm:bulletEnabled val="1"/>
        </dgm:presLayoutVars>
      </dgm:prSet>
      <dgm:spPr/>
      <dgm:t>
        <a:bodyPr/>
        <a:lstStyle/>
        <a:p>
          <a:endParaRPr lang="en-US"/>
        </a:p>
      </dgm:t>
    </dgm:pt>
    <dgm:pt modelId="{0A3D1076-522C-4303-BABC-5FE7AD1B55F8}" type="pres">
      <dgm:prSet presAssocID="{FDA01F21-2772-47E3-BF87-D68F18AD4242}" presName="spacer" presStyleCnt="0"/>
      <dgm:spPr/>
    </dgm:pt>
    <dgm:pt modelId="{D05F9190-8DE3-4FB6-B898-9CA04C30F1F5}" type="pres">
      <dgm:prSet presAssocID="{87534FD2-58BB-4BB4-AEF9-2947545CB3C0}" presName="parentText" presStyleLbl="node1" presStyleIdx="3" presStyleCnt="7">
        <dgm:presLayoutVars>
          <dgm:chMax val="0"/>
          <dgm:bulletEnabled val="1"/>
        </dgm:presLayoutVars>
      </dgm:prSet>
      <dgm:spPr/>
      <dgm:t>
        <a:bodyPr/>
        <a:lstStyle/>
        <a:p>
          <a:endParaRPr lang="en-US"/>
        </a:p>
      </dgm:t>
    </dgm:pt>
    <dgm:pt modelId="{ECB1FCDF-CA52-42AF-B205-C26F1153AC9F}" type="pres">
      <dgm:prSet presAssocID="{63C737AC-CC2A-4B43-9019-4536E15F7774}" presName="spacer" presStyleCnt="0"/>
      <dgm:spPr/>
    </dgm:pt>
    <dgm:pt modelId="{CAFBBA57-6857-4DFF-A081-9064B5D108DB}" type="pres">
      <dgm:prSet presAssocID="{B065A33E-93A7-4293-9886-2ACBE00AC595}" presName="parentText" presStyleLbl="node1" presStyleIdx="4" presStyleCnt="7">
        <dgm:presLayoutVars>
          <dgm:chMax val="0"/>
          <dgm:bulletEnabled val="1"/>
        </dgm:presLayoutVars>
      </dgm:prSet>
      <dgm:spPr/>
      <dgm:t>
        <a:bodyPr/>
        <a:lstStyle/>
        <a:p>
          <a:endParaRPr lang="en-US"/>
        </a:p>
      </dgm:t>
    </dgm:pt>
    <dgm:pt modelId="{4CFFEBCC-618D-4906-A679-4FAC7489826B}" type="pres">
      <dgm:prSet presAssocID="{CAFC47CA-23BF-403B-A4FB-86AE199CF381}" presName="spacer" presStyleCnt="0"/>
      <dgm:spPr/>
    </dgm:pt>
    <dgm:pt modelId="{B13E09AE-4A8F-4F2B-8CAA-80D83E7BDBA1}" type="pres">
      <dgm:prSet presAssocID="{2F2B057B-250F-4A47-85AF-503DEFD29872}" presName="parentText" presStyleLbl="node1" presStyleIdx="5" presStyleCnt="7">
        <dgm:presLayoutVars>
          <dgm:chMax val="0"/>
          <dgm:bulletEnabled val="1"/>
        </dgm:presLayoutVars>
      </dgm:prSet>
      <dgm:spPr/>
      <dgm:t>
        <a:bodyPr/>
        <a:lstStyle/>
        <a:p>
          <a:endParaRPr lang="en-US"/>
        </a:p>
      </dgm:t>
    </dgm:pt>
    <dgm:pt modelId="{BD239D6A-584B-4EB3-8121-CBB94612B39F}" type="pres">
      <dgm:prSet presAssocID="{2645902C-9590-4BF3-9369-918AC07385C6}" presName="spacer" presStyleCnt="0"/>
      <dgm:spPr/>
    </dgm:pt>
    <dgm:pt modelId="{9CE7E41B-84F0-482D-84BA-390AD5B1912E}" type="pres">
      <dgm:prSet presAssocID="{7149573E-D36A-4128-8906-B4CCB3CF8867}" presName="parentText" presStyleLbl="node1" presStyleIdx="6" presStyleCnt="7">
        <dgm:presLayoutVars>
          <dgm:chMax val="0"/>
          <dgm:bulletEnabled val="1"/>
        </dgm:presLayoutVars>
      </dgm:prSet>
      <dgm:spPr/>
      <dgm:t>
        <a:bodyPr/>
        <a:lstStyle/>
        <a:p>
          <a:endParaRPr lang="en-US"/>
        </a:p>
      </dgm:t>
    </dgm:pt>
  </dgm:ptLst>
  <dgm:cxnLst>
    <dgm:cxn modelId="{B4E6A5FE-BDB4-4800-A57A-13D23AAD5DEE}" srcId="{66517550-13F1-482D-ACC8-F793ED755878}" destId="{D752BE08-716C-4BBA-8056-ADB848104157}" srcOrd="1" destOrd="0" parTransId="{00F031A4-86D4-4D6A-A5A3-6ACD0A7CC4D9}" sibTransId="{2B8F5A44-0DD9-45BA-A358-746CD22B464A}"/>
    <dgm:cxn modelId="{14F0ED46-3E59-4297-804F-7691D3B6ECC8}" type="presOf" srcId="{D752BE08-716C-4BBA-8056-ADB848104157}" destId="{6C1D4A43-EB2A-400B-8BA5-16DA91F068AD}" srcOrd="0" destOrd="0" presId="urn:microsoft.com/office/officeart/2005/8/layout/vList2"/>
    <dgm:cxn modelId="{3807DB60-5D57-450E-8210-0B959A570EF5}" srcId="{66517550-13F1-482D-ACC8-F793ED755878}" destId="{CFBA9BBB-1ECB-4460-900C-CBFAC4B88D04}" srcOrd="2" destOrd="0" parTransId="{96732224-ED08-4172-90C5-F874CCA9611E}" sibTransId="{FDA01F21-2772-47E3-BF87-D68F18AD4242}"/>
    <dgm:cxn modelId="{4E2622D4-7D0E-4579-BD3E-C82B243E742B}" srcId="{66517550-13F1-482D-ACC8-F793ED755878}" destId="{87534FD2-58BB-4BB4-AEF9-2947545CB3C0}" srcOrd="3" destOrd="0" parTransId="{97B03A85-7E3C-49C1-8478-00BC960DD761}" sibTransId="{63C737AC-CC2A-4B43-9019-4536E15F7774}"/>
    <dgm:cxn modelId="{1180D110-E434-47D4-A0BE-6B95A3F64DB5}" srcId="{66517550-13F1-482D-ACC8-F793ED755878}" destId="{B065A33E-93A7-4293-9886-2ACBE00AC595}" srcOrd="4" destOrd="0" parTransId="{16FE4C44-0456-4AA9-9722-3D9DEB91106E}" sibTransId="{CAFC47CA-23BF-403B-A4FB-86AE199CF381}"/>
    <dgm:cxn modelId="{AB3E1238-BD18-4915-B406-B7F2C52A9612}" type="presOf" srcId="{B065A33E-93A7-4293-9886-2ACBE00AC595}" destId="{CAFBBA57-6857-4DFF-A081-9064B5D108DB}" srcOrd="0" destOrd="0" presId="urn:microsoft.com/office/officeart/2005/8/layout/vList2"/>
    <dgm:cxn modelId="{DC5B11F4-F5D1-459E-B18A-9F2277A8F7F0}" type="presOf" srcId="{87534FD2-58BB-4BB4-AEF9-2947545CB3C0}" destId="{D05F9190-8DE3-4FB6-B898-9CA04C30F1F5}" srcOrd="0" destOrd="0" presId="urn:microsoft.com/office/officeart/2005/8/layout/vList2"/>
    <dgm:cxn modelId="{6C6DA4AD-EE8C-4A40-8042-E9FC34C4A748}" srcId="{66517550-13F1-482D-ACC8-F793ED755878}" destId="{2F2B057B-250F-4A47-85AF-503DEFD29872}" srcOrd="5" destOrd="0" parTransId="{CDB664D7-6C0A-4BAF-8B3B-A92C06221BAD}" sibTransId="{2645902C-9590-4BF3-9369-918AC07385C6}"/>
    <dgm:cxn modelId="{F3D83124-B82B-4C91-9FD7-876BD30088AF}" srcId="{66517550-13F1-482D-ACC8-F793ED755878}" destId="{D62761FA-4BE7-40DB-9DD9-843088AC17AB}" srcOrd="0" destOrd="0" parTransId="{717C2E8D-B4A4-460E-AC30-15E1EDCB518B}" sibTransId="{A20DFE18-E167-432B-BCFA-AB8E53370BB6}"/>
    <dgm:cxn modelId="{B81886FB-9151-4AA7-9EBC-0359E7BADD07}" type="presOf" srcId="{2F2B057B-250F-4A47-85AF-503DEFD29872}" destId="{B13E09AE-4A8F-4F2B-8CAA-80D83E7BDBA1}" srcOrd="0" destOrd="0" presId="urn:microsoft.com/office/officeart/2005/8/layout/vList2"/>
    <dgm:cxn modelId="{26E8A750-D184-4215-9D14-2F9C79345296}" type="presOf" srcId="{7149573E-D36A-4128-8906-B4CCB3CF8867}" destId="{9CE7E41B-84F0-482D-84BA-390AD5B1912E}" srcOrd="0" destOrd="0" presId="urn:microsoft.com/office/officeart/2005/8/layout/vList2"/>
    <dgm:cxn modelId="{4EC6208C-22CA-47EE-A1D0-984054E0AF0A}" srcId="{66517550-13F1-482D-ACC8-F793ED755878}" destId="{7149573E-D36A-4128-8906-B4CCB3CF8867}" srcOrd="6" destOrd="0" parTransId="{9E1BF134-14FF-46C8-AC7E-7FBA4A613EB7}" sibTransId="{FAB7B6E9-79EF-49B1-852F-BFB0EB624AE2}"/>
    <dgm:cxn modelId="{86A436FF-7C96-47AF-B036-5EEBC1A771B3}" type="presOf" srcId="{66517550-13F1-482D-ACC8-F793ED755878}" destId="{52AC3C3E-0B80-4B08-927A-434514D7E8E5}" srcOrd="0" destOrd="0" presId="urn:microsoft.com/office/officeart/2005/8/layout/vList2"/>
    <dgm:cxn modelId="{87CF8C63-ED9A-445A-946A-7D2F097DCF0D}" type="presOf" srcId="{D62761FA-4BE7-40DB-9DD9-843088AC17AB}" destId="{109283CB-F69B-465C-BDF9-70AA8A1C5361}" srcOrd="0" destOrd="0" presId="urn:microsoft.com/office/officeart/2005/8/layout/vList2"/>
    <dgm:cxn modelId="{B2D8C383-4F4A-4A95-A43E-5A31CE61817E}" type="presOf" srcId="{CFBA9BBB-1ECB-4460-900C-CBFAC4B88D04}" destId="{BC122A42-09E0-42E4-80E7-A46BD8E3A320}" srcOrd="0" destOrd="0" presId="urn:microsoft.com/office/officeart/2005/8/layout/vList2"/>
    <dgm:cxn modelId="{25EDB4ED-E50B-45C9-80B0-7D9C8FF033A8}" type="presParOf" srcId="{52AC3C3E-0B80-4B08-927A-434514D7E8E5}" destId="{109283CB-F69B-465C-BDF9-70AA8A1C5361}" srcOrd="0" destOrd="0" presId="urn:microsoft.com/office/officeart/2005/8/layout/vList2"/>
    <dgm:cxn modelId="{A6CD60FF-1E7F-4C08-9B7C-1503A4DA7CBE}" type="presParOf" srcId="{52AC3C3E-0B80-4B08-927A-434514D7E8E5}" destId="{D562858F-D545-452F-8854-44B06BA0E07F}" srcOrd="1" destOrd="0" presId="urn:microsoft.com/office/officeart/2005/8/layout/vList2"/>
    <dgm:cxn modelId="{CE7CF817-BA2C-4685-86CF-A41BBB27E5CD}" type="presParOf" srcId="{52AC3C3E-0B80-4B08-927A-434514D7E8E5}" destId="{6C1D4A43-EB2A-400B-8BA5-16DA91F068AD}" srcOrd="2" destOrd="0" presId="urn:microsoft.com/office/officeart/2005/8/layout/vList2"/>
    <dgm:cxn modelId="{0E6E6009-17FD-42DC-AFE8-05C9D104F315}" type="presParOf" srcId="{52AC3C3E-0B80-4B08-927A-434514D7E8E5}" destId="{698FC606-E887-4DDD-85A1-E571C261719C}" srcOrd="3" destOrd="0" presId="urn:microsoft.com/office/officeart/2005/8/layout/vList2"/>
    <dgm:cxn modelId="{DE26549E-CD9E-48BF-B3B3-B07C4185ED39}" type="presParOf" srcId="{52AC3C3E-0B80-4B08-927A-434514D7E8E5}" destId="{BC122A42-09E0-42E4-80E7-A46BD8E3A320}" srcOrd="4" destOrd="0" presId="urn:microsoft.com/office/officeart/2005/8/layout/vList2"/>
    <dgm:cxn modelId="{6A8E275A-00B0-4FB5-8B5A-8EF8495B5337}" type="presParOf" srcId="{52AC3C3E-0B80-4B08-927A-434514D7E8E5}" destId="{0A3D1076-522C-4303-BABC-5FE7AD1B55F8}" srcOrd="5" destOrd="0" presId="urn:microsoft.com/office/officeart/2005/8/layout/vList2"/>
    <dgm:cxn modelId="{1D0D156C-C6CA-4F45-A5DB-6B03F0D7AF65}" type="presParOf" srcId="{52AC3C3E-0B80-4B08-927A-434514D7E8E5}" destId="{D05F9190-8DE3-4FB6-B898-9CA04C30F1F5}" srcOrd="6" destOrd="0" presId="urn:microsoft.com/office/officeart/2005/8/layout/vList2"/>
    <dgm:cxn modelId="{CEF134ED-65AB-45E5-9F27-47DA67483558}" type="presParOf" srcId="{52AC3C3E-0B80-4B08-927A-434514D7E8E5}" destId="{ECB1FCDF-CA52-42AF-B205-C26F1153AC9F}" srcOrd="7" destOrd="0" presId="urn:microsoft.com/office/officeart/2005/8/layout/vList2"/>
    <dgm:cxn modelId="{C755E7F7-5A7B-4289-B7BD-8365B0A0744B}" type="presParOf" srcId="{52AC3C3E-0B80-4B08-927A-434514D7E8E5}" destId="{CAFBBA57-6857-4DFF-A081-9064B5D108DB}" srcOrd="8" destOrd="0" presId="urn:microsoft.com/office/officeart/2005/8/layout/vList2"/>
    <dgm:cxn modelId="{9C8C8329-03DD-4263-9E1A-D33F96C47E3B}" type="presParOf" srcId="{52AC3C3E-0B80-4B08-927A-434514D7E8E5}" destId="{4CFFEBCC-618D-4906-A679-4FAC7489826B}" srcOrd="9" destOrd="0" presId="urn:microsoft.com/office/officeart/2005/8/layout/vList2"/>
    <dgm:cxn modelId="{BE832A3A-EF8C-4A1D-B92F-813CCED186FC}" type="presParOf" srcId="{52AC3C3E-0B80-4B08-927A-434514D7E8E5}" destId="{B13E09AE-4A8F-4F2B-8CAA-80D83E7BDBA1}" srcOrd="10" destOrd="0" presId="urn:microsoft.com/office/officeart/2005/8/layout/vList2"/>
    <dgm:cxn modelId="{19D14627-E13F-491E-9E80-75558B4C3287}" type="presParOf" srcId="{52AC3C3E-0B80-4B08-927A-434514D7E8E5}" destId="{BD239D6A-584B-4EB3-8121-CBB94612B39F}" srcOrd="11" destOrd="0" presId="urn:microsoft.com/office/officeart/2005/8/layout/vList2"/>
    <dgm:cxn modelId="{8A1463BC-14B4-4FB4-95DF-8DFD1D8D9F9E}" type="presParOf" srcId="{52AC3C3E-0B80-4B08-927A-434514D7E8E5}" destId="{9CE7E41B-84F0-482D-84BA-390AD5B1912E}"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283CB-F69B-465C-BDF9-70AA8A1C5361}">
      <dsp:nvSpPr>
        <dsp:cNvPr id="0" name=""/>
        <dsp:cNvSpPr/>
      </dsp:nvSpPr>
      <dsp:spPr>
        <a:xfrm>
          <a:off x="0" y="309187"/>
          <a:ext cx="8314105" cy="304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IN" sz="1300" b="0" i="0" kern="1200" baseline="0" dirty="0" smtClean="0"/>
            <a:t>User interface testing uses accessibility to auto-generate tests for you and run them as part of a test suite</a:t>
          </a:r>
          <a:endParaRPr lang="en-IN" sz="1300" kern="1200" dirty="0"/>
        </a:p>
      </dsp:txBody>
      <dsp:txXfrm>
        <a:off x="14850" y="324037"/>
        <a:ext cx="8284405" cy="274500"/>
      </dsp:txXfrm>
    </dsp:sp>
    <dsp:sp modelId="{6C1D4A43-EB2A-400B-8BA5-16DA91F068AD}">
      <dsp:nvSpPr>
        <dsp:cNvPr id="0" name=""/>
        <dsp:cNvSpPr/>
      </dsp:nvSpPr>
      <dsp:spPr>
        <a:xfrm>
          <a:off x="0" y="650827"/>
          <a:ext cx="8314105" cy="304200"/>
        </a:xfrm>
        <a:prstGeom prst="roundRect">
          <a:avLst/>
        </a:prstGeom>
        <a:solidFill>
          <a:schemeClr val="accent4">
            <a:hueOff val="-33172"/>
            <a:satOff val="-8017"/>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IN" sz="1300" b="0" i="0" kern="1200" baseline="0" dirty="0" smtClean="0"/>
            <a:t>Code coverage displays what parts of your code are covered (and not) by your test suite</a:t>
          </a:r>
          <a:endParaRPr lang="en-IN" sz="1300" kern="1200" dirty="0"/>
        </a:p>
      </dsp:txBody>
      <dsp:txXfrm>
        <a:off x="14850" y="665677"/>
        <a:ext cx="8284405" cy="274500"/>
      </dsp:txXfrm>
    </dsp:sp>
    <dsp:sp modelId="{BC122A42-09E0-42E4-80E7-A46BD8E3A320}">
      <dsp:nvSpPr>
        <dsp:cNvPr id="0" name=""/>
        <dsp:cNvSpPr/>
      </dsp:nvSpPr>
      <dsp:spPr>
        <a:xfrm>
          <a:off x="0" y="992468"/>
          <a:ext cx="8314105" cy="304200"/>
        </a:xfrm>
        <a:prstGeom prst="roundRect">
          <a:avLst/>
        </a:prstGeom>
        <a:solidFill>
          <a:schemeClr val="accent4">
            <a:hueOff val="-66343"/>
            <a:satOff val="-16034"/>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IN" sz="1300" b="0" i="0" kern="1200" baseline="0" dirty="0" smtClean="0"/>
            <a:t>Interface Builder adds </a:t>
          </a:r>
          <a:r>
            <a:rPr lang="en-IN" sz="1300" b="0" i="0" kern="1200" baseline="0" dirty="0" err="1" smtClean="0"/>
            <a:t>StackViews</a:t>
          </a:r>
          <a:r>
            <a:rPr lang="en-IN" sz="1300" b="0" i="0" kern="1200" baseline="0" dirty="0" smtClean="0"/>
            <a:t> to simplify the construction of complex interfaces that use Auto Layout</a:t>
          </a:r>
          <a:endParaRPr lang="en-IN" sz="1300" kern="1200" dirty="0"/>
        </a:p>
      </dsp:txBody>
      <dsp:txXfrm>
        <a:off x="14850" y="1007318"/>
        <a:ext cx="8284405" cy="274500"/>
      </dsp:txXfrm>
    </dsp:sp>
    <dsp:sp modelId="{D05F9190-8DE3-4FB6-B898-9CA04C30F1F5}">
      <dsp:nvSpPr>
        <dsp:cNvPr id="0" name=""/>
        <dsp:cNvSpPr/>
      </dsp:nvSpPr>
      <dsp:spPr>
        <a:xfrm>
          <a:off x="0" y="1334108"/>
          <a:ext cx="8314105" cy="304200"/>
        </a:xfrm>
        <a:prstGeom prst="roundRect">
          <a:avLst/>
        </a:prstGeom>
        <a:solidFill>
          <a:schemeClr val="accent4">
            <a:hueOff val="-99515"/>
            <a:satOff val="-24051"/>
            <a:lumOff val="3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IN" sz="1300" b="0" i="0" kern="1200" baseline="0" dirty="0" smtClean="0"/>
            <a:t>Game level editors add an animation design timeline with both 2D and 3D support</a:t>
          </a:r>
          <a:endParaRPr lang="en-IN" sz="1300" kern="1200" dirty="0"/>
        </a:p>
      </dsp:txBody>
      <dsp:txXfrm>
        <a:off x="14850" y="1348958"/>
        <a:ext cx="8284405" cy="274500"/>
      </dsp:txXfrm>
    </dsp:sp>
    <dsp:sp modelId="{CAFBBA57-6857-4DFF-A081-9064B5D108DB}">
      <dsp:nvSpPr>
        <dsp:cNvPr id="0" name=""/>
        <dsp:cNvSpPr/>
      </dsp:nvSpPr>
      <dsp:spPr>
        <a:xfrm>
          <a:off x="0" y="1675748"/>
          <a:ext cx="8314105" cy="304200"/>
        </a:xfrm>
        <a:prstGeom prst="roundRect">
          <a:avLst/>
        </a:prstGeom>
        <a:solidFill>
          <a:schemeClr val="accent4">
            <a:hueOff val="-132687"/>
            <a:satOff val="-32067"/>
            <a:lumOff val="43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IN" sz="1300" b="0" i="0" kern="1200" baseline="0" dirty="0" smtClean="0"/>
            <a:t>Crash logs management adds support for OS X and app extensions</a:t>
          </a:r>
          <a:endParaRPr lang="en-IN" sz="1300" kern="1200" dirty="0"/>
        </a:p>
      </dsp:txBody>
      <dsp:txXfrm>
        <a:off x="14850" y="1690598"/>
        <a:ext cx="8284405" cy="274500"/>
      </dsp:txXfrm>
    </dsp:sp>
    <dsp:sp modelId="{B13E09AE-4A8F-4F2B-8CAA-80D83E7BDBA1}">
      <dsp:nvSpPr>
        <dsp:cNvPr id="0" name=""/>
        <dsp:cNvSpPr/>
      </dsp:nvSpPr>
      <dsp:spPr>
        <a:xfrm>
          <a:off x="0" y="2017388"/>
          <a:ext cx="8314105" cy="304200"/>
        </a:xfrm>
        <a:prstGeom prst="roundRect">
          <a:avLst/>
        </a:prstGeom>
        <a:solidFill>
          <a:schemeClr val="accent4">
            <a:hueOff val="-165858"/>
            <a:satOff val="-40084"/>
            <a:lumOff val="5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IN" sz="1300" b="0" i="0" kern="1200" baseline="0" dirty="0" smtClean="0"/>
            <a:t>Address sanitizer points out code that may crash at runtime even when you cannot reproduce yourself</a:t>
          </a:r>
          <a:endParaRPr lang="en-IN" sz="1300" kern="1200" dirty="0"/>
        </a:p>
      </dsp:txBody>
      <dsp:txXfrm>
        <a:off x="14850" y="2032238"/>
        <a:ext cx="8284405" cy="274500"/>
      </dsp:txXfrm>
    </dsp:sp>
    <dsp:sp modelId="{9CE7E41B-84F0-482D-84BA-390AD5B1912E}">
      <dsp:nvSpPr>
        <dsp:cNvPr id="0" name=""/>
        <dsp:cNvSpPr/>
      </dsp:nvSpPr>
      <dsp:spPr>
        <a:xfrm>
          <a:off x="0" y="2359028"/>
          <a:ext cx="8314105" cy="304200"/>
        </a:xfrm>
        <a:prstGeom prst="roundRect">
          <a:avLst/>
        </a:prstGeom>
        <a:solidFill>
          <a:schemeClr val="accent4">
            <a:hueOff val="-199030"/>
            <a:satOff val="-48101"/>
            <a:lumOff val="6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IN" sz="1300" b="0" i="0" kern="1200" baseline="0" dirty="0" smtClean="0"/>
            <a:t>App thinning uploads all assets to the App Store so the store can then send an optimized app to your customers</a:t>
          </a:r>
          <a:endParaRPr lang="en-IN" sz="1300" kern="1200" dirty="0"/>
        </a:p>
      </dsp:txBody>
      <dsp:txXfrm>
        <a:off x="14850" y="2373878"/>
        <a:ext cx="8284405" cy="2745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2C3709-9628-431F-87BE-999083454C41}" type="datetimeFigureOut">
              <a:rPr lang="en-IN" smtClean="0"/>
              <a:pPr/>
              <a:t>01-10-2015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594267-94A6-4DA2-BBFA-2942C7E59AC2}" type="slidenum">
              <a:rPr lang="en-IN" smtClean="0"/>
              <a:pPr/>
              <a:t>‹#›</a:t>
            </a:fld>
            <a:endParaRPr lang="en-IN"/>
          </a:p>
        </p:txBody>
      </p:sp>
    </p:spTree>
    <p:extLst>
      <p:ext uri="{BB962C8B-B14F-4D97-AF65-F5344CB8AC3E}">
        <p14:creationId xmlns:p14="http://schemas.microsoft.com/office/powerpoint/2010/main" val="3995157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E1610E-CA69-4419-8132-CB4BA6DBC7A0}" type="datetimeFigureOut">
              <a:rPr lang="en-IN" smtClean="0"/>
              <a:pPr/>
              <a:t>01-10-2015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E33455-0439-48A9-8026-64001E22A131}" type="slidenum">
              <a:rPr lang="en-IN" smtClean="0"/>
              <a:pPr/>
              <a:t>‹#›</a:t>
            </a:fld>
            <a:endParaRPr lang="en-IN"/>
          </a:p>
        </p:txBody>
      </p:sp>
    </p:spTree>
    <p:extLst>
      <p:ext uri="{BB962C8B-B14F-4D97-AF65-F5344CB8AC3E}">
        <p14:creationId xmlns:p14="http://schemas.microsoft.com/office/powerpoint/2010/main" val="121352074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a:t>
            </a:fld>
            <a:endParaRPr lang="en-IN"/>
          </a:p>
        </p:txBody>
      </p:sp>
    </p:spTree>
    <p:extLst>
      <p:ext uri="{BB962C8B-B14F-4D97-AF65-F5344CB8AC3E}">
        <p14:creationId xmlns:p14="http://schemas.microsoft.com/office/powerpoint/2010/main" val="1401849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jpe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cSld name="Cours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pPr defTabSz="914400"/>
            <a:endParaRPr sz="1800"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sp>
        <p:nvSpPr>
          <p:cNvPr id="7" name="TextBox 6"/>
          <p:cNvSpPr txBox="1"/>
          <p:nvPr userDrawn="1"/>
        </p:nvSpPr>
        <p:spPr>
          <a:xfrm>
            <a:off x="6374584" y="4764109"/>
            <a:ext cx="2495491" cy="276999"/>
          </a:xfrm>
          <a:prstGeom prst="rect">
            <a:avLst/>
          </a:prstGeom>
          <a:noFill/>
        </p:spPr>
        <p:txBody>
          <a:bodyPr wrap="none" rtlCol="0">
            <a:spAutoFit/>
          </a:bodyPr>
          <a:lstStyle/>
          <a:p>
            <a:r>
              <a:rPr lang="en-IN"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www.edureka.co/ios-development</a:t>
            </a:r>
            <a:endParaRPr lang="en-IN"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6336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9" name="Picture 2"/>
          <p:cNvPicPr>
            <a:picLocks noChangeAspect="1" noChangeArrowheads="1"/>
          </p:cNvPicPr>
          <p:nvPr userDrawn="1"/>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4636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rther Rea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userDrawn="1"/>
        </p:nvPicPr>
        <p:blipFill rotWithShape="1">
          <a:blip r:embed="rId3"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Tree>
    <p:extLst>
      <p:ext uri="{BB962C8B-B14F-4D97-AF65-F5344CB8AC3E}">
        <p14:creationId xmlns:p14="http://schemas.microsoft.com/office/powerpoint/2010/main" val="4208061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for the next clas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0" name="Picture 9"/>
          <p:cNvPicPr>
            <a:picLocks noChangeAspect="1"/>
          </p:cNvPicPr>
          <p:nvPr userDrawn="1"/>
        </p:nvPicPr>
        <p:blipFill>
          <a:blip r:embed="rId3"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17424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ssignmen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7751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re-wor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2645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pic>
        <p:nvPicPr>
          <p:cNvPr id="10" name="Picture 9"/>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7" name="Picture 7" descr="edureka logol.jpg"/>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59214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pyrigh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pic>
        <p:nvPicPr>
          <p:cNvPr id="10" name="Picture 2" descr="copyright stamp - stock photo"/>
          <p:cNvPicPr>
            <a:picLocks noChangeAspect="1" noChangeArrowheads="1"/>
          </p:cNvPicPr>
          <p:nvPr userDrawn="1"/>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729258"/>
            <a:ext cx="4226401" cy="4414242"/>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12" name="Rectangle 11"/>
          <p:cNvSpPr/>
          <p:nvPr userDrawn="1"/>
        </p:nvSpPr>
        <p:spPr>
          <a:xfrm>
            <a:off x="533400" y="819150"/>
            <a:ext cx="8305800" cy="954107"/>
          </a:xfrm>
          <a:prstGeom prst="rect">
            <a:avLst/>
          </a:prstGeom>
        </p:spPr>
        <p:txBody>
          <a:bodyPr wrap="square">
            <a:spAutoFit/>
          </a:bodyPr>
          <a:lstStyle/>
          <a:p>
            <a:pPr>
              <a:buNone/>
            </a:pPr>
            <a:r>
              <a:rPr lang="en-US" sz="1400" dirty="0" smtClean="0">
                <a:latin typeface="Tahoma" panose="020B0604030504040204" pitchFamily="34" charset="0"/>
                <a:ea typeface="Tahoma" panose="020B0604030504040204" pitchFamily="34" charset="0"/>
                <a:cs typeface="Tahoma" panose="020B0604030504040204" pitchFamily="34" charset="0"/>
              </a:rPr>
              <a:t>This courseware is copyright © </a:t>
            </a:r>
            <a:r>
              <a:rPr lang="en-US" sz="1400" dirty="0" err="1" smtClean="0">
                <a:latin typeface="Tahoma" panose="020B0604030504040204" pitchFamily="34" charset="0"/>
                <a:ea typeface="Tahoma" panose="020B0604030504040204" pitchFamily="34" charset="0"/>
                <a:cs typeface="Tahoma" panose="020B0604030504040204" pitchFamily="34" charset="0"/>
              </a:rPr>
              <a:t>edureka</a:t>
            </a:r>
            <a:r>
              <a:rPr lang="en-US" sz="1400" dirty="0" smtClean="0">
                <a:latin typeface="Tahoma" panose="020B0604030504040204" pitchFamily="34" charset="0"/>
                <a:ea typeface="Tahoma" panose="020B0604030504040204" pitchFamily="34" charset="0"/>
                <a:cs typeface="Tahoma" panose="020B0604030504040204" pitchFamily="34" charset="0"/>
              </a:rPr>
              <a:t> 2014. Any reproduction without expressed written</a:t>
            </a:r>
          </a:p>
          <a:p>
            <a:pPr>
              <a:buNone/>
            </a:pPr>
            <a:r>
              <a:rPr lang="en-US" sz="1400" dirty="0" smtClean="0">
                <a:latin typeface="Tahoma" panose="020B0604030504040204" pitchFamily="34" charset="0"/>
                <a:ea typeface="Tahoma" panose="020B0604030504040204" pitchFamily="34" charset="0"/>
                <a:cs typeface="Tahoma" panose="020B0604030504040204" pitchFamily="34" charset="0"/>
              </a:rPr>
              <a:t>permission from </a:t>
            </a:r>
            <a:r>
              <a:rPr lang="en-US" sz="1400" dirty="0" err="1" smtClean="0">
                <a:latin typeface="Tahoma" panose="020B0604030504040204" pitchFamily="34" charset="0"/>
                <a:ea typeface="Tahoma" panose="020B0604030504040204" pitchFamily="34" charset="0"/>
                <a:cs typeface="Tahoma" panose="020B0604030504040204" pitchFamily="34" charset="0"/>
              </a:rPr>
              <a:t>edureka</a:t>
            </a:r>
            <a:r>
              <a:rPr lang="en-US" sz="1400" dirty="0" smtClean="0">
                <a:latin typeface="Tahoma" panose="020B0604030504040204" pitchFamily="34" charset="0"/>
                <a:ea typeface="Tahoma" panose="020B0604030504040204" pitchFamily="34" charset="0"/>
                <a:cs typeface="Tahoma" panose="020B0604030504040204" pitchFamily="34" charset="0"/>
              </a:rPr>
              <a:t> is strictly forbidden. PMI members, credential holders, and REP’s</a:t>
            </a:r>
          </a:p>
          <a:p>
            <a:pPr>
              <a:buNone/>
            </a:pPr>
            <a:r>
              <a:rPr lang="en-US" sz="1400" dirty="0" smtClean="0">
                <a:latin typeface="Tahoma" panose="020B0604030504040204" pitchFamily="34" charset="0"/>
                <a:ea typeface="Tahoma" panose="020B0604030504040204" pitchFamily="34" charset="0"/>
                <a:cs typeface="Tahoma" panose="020B0604030504040204" pitchFamily="34" charset="0"/>
              </a:rPr>
              <a:t>who Engage in unauthorized duplication of the courseware will be held duly accountable by</a:t>
            </a:r>
          </a:p>
          <a:p>
            <a:pPr>
              <a:buNone/>
            </a:pPr>
            <a:r>
              <a:rPr lang="en-US" sz="1400" dirty="0" smtClean="0">
                <a:latin typeface="Tahoma" panose="020B0604030504040204" pitchFamily="34" charset="0"/>
                <a:ea typeface="Tahoma" panose="020B0604030504040204" pitchFamily="34" charset="0"/>
                <a:cs typeface="Tahoma" panose="020B0604030504040204" pitchFamily="34" charset="0"/>
              </a:rPr>
              <a:t>the PMI Ethics Committee.</a:t>
            </a:r>
            <a:endParaRPr lang="en-IN"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63696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Referenc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77623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ormul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19145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at’s within the LM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19997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5696820" y="4764109"/>
            <a:ext cx="3446649" cy="276999"/>
          </a:xfrm>
          <a:prstGeom prst="rect">
            <a:avLst/>
          </a:prstGeom>
          <a:noFill/>
        </p:spPr>
        <p:txBody>
          <a:bodyPr wrap="non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www.edureka.co/data-visualization-with-tableau</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88739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Course Slide">
    <p:bg>
      <p:bgPr>
        <a:solidFill>
          <a:schemeClr val="lt1"/>
        </a:solidFill>
        <a:effectLst/>
      </p:bgPr>
    </p:bg>
    <p:spTree>
      <p:nvGrpSpPr>
        <p:cNvPr id="1" name="Shape 10"/>
        <p:cNvGrpSpPr/>
        <p:nvPr/>
      </p:nvGrpSpPr>
      <p:grpSpPr>
        <a:xfrm>
          <a:off x="0" y="0"/>
          <a:ext cx="0" cy="0"/>
          <a:chOff x="0" y="0"/>
          <a:chExt cx="0" cy="0"/>
        </a:xfrm>
      </p:grpSpPr>
      <p:sp>
        <p:nvSpPr>
          <p:cNvPr id="11" name="Shape 11"/>
          <p:cNvSpPr/>
          <p:nvPr/>
        </p:nvSpPr>
        <p:spPr>
          <a:xfrm>
            <a:off x="0" y="0"/>
            <a:ext cx="9144000" cy="5143499"/>
          </a:xfrm>
          <a:prstGeom prst="rect">
            <a:avLst/>
          </a:prstGeom>
          <a:blipFill rotWithShape="1">
            <a:blip r:embed="rId2">
              <a:alphaModFix/>
            </a:blip>
            <a:stretch>
              <a:fillRect/>
            </a:stretch>
          </a:blipFill>
          <a:ln>
            <a:noFill/>
          </a:ln>
        </p:spPr>
        <p:txBody>
          <a:bodyPr lIns="0" tIns="0" rIns="0" bIns="0" anchor="t" anchorCtr="0">
            <a:noAutofit/>
          </a:bodyPr>
          <a:lstStyle/>
          <a:p>
            <a:pPr defTabSz="914400">
              <a:buClr>
                <a:srgbClr val="000000"/>
              </a:buClr>
              <a:buFont typeface="Arial"/>
              <a:buNone/>
            </a:pPr>
            <a:endParaRPr sz="1800" kern="0">
              <a:solidFill>
                <a:srgbClr val="262626"/>
              </a:solidFill>
              <a:latin typeface="Calibri"/>
              <a:ea typeface="Calibri"/>
              <a:cs typeface="Calibri"/>
              <a:sym typeface="Calibri"/>
            </a:endParaRPr>
          </a:p>
        </p:txBody>
      </p:sp>
      <p:sp>
        <p:nvSpPr>
          <p:cNvPr id="13" name="Shape 13"/>
          <p:cNvSpPr txBox="1"/>
          <p:nvPr/>
        </p:nvSpPr>
        <p:spPr>
          <a:xfrm>
            <a:off x="5407221" y="4795837"/>
            <a:ext cx="3734677" cy="276998"/>
          </a:xfrm>
          <a:prstGeom prst="rect">
            <a:avLst/>
          </a:prstGeom>
          <a:noFill/>
          <a:ln>
            <a:noFill/>
          </a:ln>
        </p:spPr>
        <p:txBody>
          <a:bodyPr lIns="91425" tIns="45700" rIns="91425" bIns="45700" anchor="t" anchorCtr="0">
            <a:noAutofit/>
          </a:bodyPr>
          <a:lstStyle/>
          <a:p>
            <a:pPr defTabSz="914400">
              <a:buClr>
                <a:srgbClr val="FFFFFF"/>
              </a:buClr>
              <a:buSzPct val="25000"/>
              <a:buFont typeface="Tahoma"/>
              <a:buNone/>
            </a:pPr>
            <a:r>
              <a:rPr lang="en-US" sz="1200" kern="0" dirty="0">
                <a:solidFill>
                  <a:srgbClr val="FFFFFF"/>
                </a:solidFill>
                <a:latin typeface="Tahoma"/>
                <a:ea typeface="Tahoma"/>
                <a:cs typeface="Tahoma"/>
                <a:sym typeface="Tahoma"/>
              </a:rPr>
              <a:t>www.edureka.co/advanced-predictive-modelling-in-r</a:t>
            </a:r>
          </a:p>
        </p:txBody>
      </p:sp>
      <p:pic>
        <p:nvPicPr>
          <p:cNvPr id="14" name="Shape 14"/>
          <p:cNvPicPr preferRelativeResize="0"/>
          <p:nvPr/>
        </p:nvPicPr>
        <p:blipFill rotWithShape="1">
          <a:blip r:embed="rId3">
            <a:alphaModFix/>
          </a:blip>
          <a:srcRect/>
          <a:stretch/>
        </p:blipFill>
        <p:spPr>
          <a:xfrm>
            <a:off x="3095835" y="51470"/>
            <a:ext cx="2952328" cy="2952328"/>
          </a:xfrm>
          <a:prstGeom prst="rect">
            <a:avLst/>
          </a:prstGeom>
          <a:noFill/>
          <a:ln>
            <a:noFill/>
          </a:ln>
        </p:spPr>
      </p:pic>
    </p:spTree>
    <p:extLst>
      <p:ext uri="{BB962C8B-B14F-4D97-AF65-F5344CB8AC3E}">
        <p14:creationId xmlns:p14="http://schemas.microsoft.com/office/powerpoint/2010/main" val="143563922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Title and Content">
    <p:bg>
      <p:bgPr>
        <a:blipFill rotWithShape="1">
          <a:blip r:embed="rId2">
            <a:alphaModFix/>
          </a:blip>
          <a:stretch>
            <a:fillRect/>
          </a:stretch>
        </a:blipFill>
        <a:effectLst/>
      </p:bgPr>
    </p:bg>
    <p:spTree>
      <p:nvGrpSpPr>
        <p:cNvPr id="1" name="Shape 29"/>
        <p:cNvGrpSpPr/>
        <p:nvPr/>
      </p:nvGrpSpPr>
      <p:grpSpPr>
        <a:xfrm>
          <a:off x="0" y="0"/>
          <a:ext cx="0" cy="0"/>
          <a:chOff x="0" y="0"/>
          <a:chExt cx="0" cy="0"/>
        </a:xfrm>
      </p:grpSpPr>
      <p:sp>
        <p:nvSpPr>
          <p:cNvPr id="30" name="Shape 30"/>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sp>
        <p:nvSpPr>
          <p:cNvPr id="31" name="Shape 31"/>
          <p:cNvSpPr txBox="1"/>
          <p:nvPr/>
        </p:nvSpPr>
        <p:spPr>
          <a:xfrm>
            <a:off x="34925" y="4795837"/>
            <a:ext cx="1441449" cy="276224"/>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5" name="TextBox 4"/>
          <p:cNvSpPr txBox="1"/>
          <p:nvPr userDrawn="1"/>
        </p:nvSpPr>
        <p:spPr>
          <a:xfrm>
            <a:off x="6357134" y="4795838"/>
            <a:ext cx="2495491"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Pr>
              <a:t>www.edureka.co/ios-development</a:t>
            </a:r>
            <a:endParaRPr lang="en-IN" sz="1200" dirty="0">
              <a:solidFill>
                <a:srgbClr val="0070C0"/>
              </a:solidFill>
              <a:latin typeface="Tahoma" pitchFamily="34" charset="0"/>
              <a:ea typeface="Tahoma" pitchFamily="34" charset="0"/>
              <a:cs typeface="Tahoma" pitchFamily="34" charset="0"/>
              <a:sym typeface="Arial"/>
            </a:endParaRPr>
          </a:p>
        </p:txBody>
      </p:sp>
      <p:pic>
        <p:nvPicPr>
          <p:cNvPr id="6" name="Shape 80"/>
          <p:cNvPicPr preferRelativeResize="0"/>
          <p:nvPr userDrawn="1"/>
        </p:nvPicPr>
        <p:blipFill rotWithShape="1">
          <a:blip r:embed="rId3">
            <a:alphaModFix/>
          </a:blip>
          <a:srcRect b="19534"/>
          <a:stretch/>
        </p:blipFill>
        <p:spPr>
          <a:xfrm>
            <a:off x="7315200" y="209554"/>
            <a:ext cx="1714500" cy="346074"/>
          </a:xfrm>
          <a:prstGeom prst="rect">
            <a:avLst/>
          </a:prstGeom>
          <a:noFill/>
          <a:ln>
            <a:noFill/>
          </a:ln>
        </p:spPr>
      </p:pic>
    </p:spTree>
    <p:extLst>
      <p:ext uri="{BB962C8B-B14F-4D97-AF65-F5344CB8AC3E}">
        <p14:creationId xmlns:p14="http://schemas.microsoft.com/office/powerpoint/2010/main" val="272272831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Objectives">
    <p:bg>
      <p:bgPr>
        <a:blipFill rotWithShape="1">
          <a:blip r:embed="rId2">
            <a:alphaModFix/>
          </a:blip>
          <a:stretch>
            <a:fillRect/>
          </a:stretch>
        </a:blipFill>
        <a:effectLst/>
      </p:bgPr>
    </p:bg>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6553200" y="4767264"/>
            <a:ext cx="2133599" cy="273843"/>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464646"/>
                </a:solidFill>
                <a:latin typeface="Calibri"/>
                <a:ea typeface="Calibri"/>
                <a:cs typeface="Calibri"/>
                <a:sym typeface="Calibri"/>
              </a:defRPr>
            </a:lvl1pPr>
          </a:lstStyle>
          <a:p>
            <a:pPr defTabSz="914400">
              <a:buSzPct val="25000"/>
            </a:pPr>
            <a:fld id="{00000000-1234-1234-1234-123412341234}" type="slidenum">
              <a:rPr lang="en-US" kern="0"/>
              <a:pPr defTabSz="914400">
                <a:buSzPct val="25000"/>
              </a:pPr>
              <a:t>‹#›</a:t>
            </a:fld>
            <a:endParaRPr lang="en-US" kern="0"/>
          </a:p>
        </p:txBody>
      </p:sp>
      <p:sp>
        <p:nvSpPr>
          <p:cNvPr id="35" name="Shape 35"/>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pic>
        <p:nvPicPr>
          <p:cNvPr id="36" name="Shape 36"/>
          <p:cNvPicPr preferRelativeResize="0"/>
          <p:nvPr/>
        </p:nvPicPr>
        <p:blipFill rotWithShape="1">
          <a:blip r:embed="rId3">
            <a:alphaModFix/>
          </a:blip>
          <a:srcRect/>
          <a:stretch/>
        </p:blipFill>
        <p:spPr>
          <a:xfrm>
            <a:off x="4229100" y="1128713"/>
            <a:ext cx="4457700" cy="3638549"/>
          </a:xfrm>
          <a:prstGeom prst="rect">
            <a:avLst/>
          </a:prstGeom>
          <a:noFill/>
          <a:ln>
            <a:noFill/>
          </a:ln>
        </p:spPr>
      </p:pic>
      <p:sp>
        <p:nvSpPr>
          <p:cNvPr id="37" name="Shape 37"/>
          <p:cNvSpPr txBox="1"/>
          <p:nvPr/>
        </p:nvSpPr>
        <p:spPr>
          <a:xfrm>
            <a:off x="34925" y="4795837"/>
            <a:ext cx="1441449" cy="276224"/>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38" name="Shape 38"/>
          <p:cNvSpPr txBox="1"/>
          <p:nvPr/>
        </p:nvSpPr>
        <p:spPr>
          <a:xfrm>
            <a:off x="5407221" y="4795837"/>
            <a:ext cx="3734677"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kern="0">
                <a:solidFill>
                  <a:srgbClr val="0070C0"/>
                </a:solidFill>
                <a:latin typeface="Tahoma"/>
                <a:ea typeface="Tahoma"/>
                <a:cs typeface="Tahoma"/>
                <a:sym typeface="Tahoma"/>
              </a:rPr>
              <a:t>www.edureka.co/advanced-predictive-modelling-in-r</a:t>
            </a:r>
          </a:p>
        </p:txBody>
      </p:sp>
    </p:spTree>
    <p:extLst>
      <p:ext uri="{BB962C8B-B14F-4D97-AF65-F5344CB8AC3E}">
        <p14:creationId xmlns:p14="http://schemas.microsoft.com/office/powerpoint/2010/main" val="2293589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hank You">
    <p:bg>
      <p:bgPr>
        <a:blipFill rotWithShape="1">
          <a:blip r:embed="rId2">
            <a:alphaModFix/>
          </a:blip>
          <a:stretch>
            <a:fillRect/>
          </a:stretch>
        </a:blipFill>
        <a:effectLst/>
      </p:bgPr>
    </p:bg>
    <p:spTree>
      <p:nvGrpSpPr>
        <p:cNvPr id="1" name="Shape 59"/>
        <p:cNvGrpSpPr/>
        <p:nvPr/>
      </p:nvGrpSpPr>
      <p:grpSpPr>
        <a:xfrm>
          <a:off x="0" y="0"/>
          <a:ext cx="0" cy="0"/>
          <a:chOff x="0" y="0"/>
          <a:chExt cx="0" cy="0"/>
        </a:xfrm>
      </p:grpSpPr>
      <p:sp>
        <p:nvSpPr>
          <p:cNvPr id="60" name="Shape 60"/>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pic>
        <p:nvPicPr>
          <p:cNvPr id="61" name="Shape 61"/>
          <p:cNvPicPr preferRelativeResize="0"/>
          <p:nvPr/>
        </p:nvPicPr>
        <p:blipFill rotWithShape="1">
          <a:blip r:embed="rId3">
            <a:alphaModFix/>
          </a:blip>
          <a:srcRect b="19534"/>
          <a:stretch/>
        </p:blipFill>
        <p:spPr>
          <a:xfrm>
            <a:off x="7315200" y="209552"/>
            <a:ext cx="1714500" cy="346074"/>
          </a:xfrm>
          <a:prstGeom prst="rect">
            <a:avLst/>
          </a:prstGeom>
          <a:noFill/>
          <a:ln>
            <a:noFill/>
          </a:ln>
        </p:spPr>
      </p:pic>
      <p:sp>
        <p:nvSpPr>
          <p:cNvPr id="62" name="Shape 62"/>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63" name="Shape 63"/>
          <p:cNvSpPr txBox="1"/>
          <p:nvPr/>
        </p:nvSpPr>
        <p:spPr>
          <a:xfrm>
            <a:off x="7725050" y="4795837"/>
            <a:ext cx="894796"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kern="0">
                <a:solidFill>
                  <a:srgbClr val="0070C0"/>
                </a:solidFill>
                <a:latin typeface="Tahoma"/>
                <a:ea typeface="Tahoma"/>
                <a:cs typeface="Tahoma"/>
                <a:sym typeface="Tahoma"/>
              </a:rPr>
              <a:t>Course Url</a:t>
            </a:r>
          </a:p>
        </p:txBody>
      </p:sp>
      <p:pic>
        <p:nvPicPr>
          <p:cNvPr id="64" name="Shape 64"/>
          <p:cNvPicPr preferRelativeResize="0"/>
          <p:nvPr/>
        </p:nvPicPr>
        <p:blipFill rotWithShape="1">
          <a:blip r:embed="rId4">
            <a:alphaModFix/>
          </a:blip>
          <a:srcRect/>
          <a:stretch/>
        </p:blipFill>
        <p:spPr>
          <a:xfrm>
            <a:off x="0" y="0"/>
            <a:ext cx="9144001" cy="5147673"/>
          </a:xfrm>
          <a:prstGeom prst="rect">
            <a:avLst/>
          </a:prstGeom>
          <a:noFill/>
          <a:ln>
            <a:noFill/>
          </a:ln>
        </p:spPr>
      </p:pic>
    </p:spTree>
    <p:extLst>
      <p:ext uri="{BB962C8B-B14F-4D97-AF65-F5344CB8AC3E}">
        <p14:creationId xmlns:p14="http://schemas.microsoft.com/office/powerpoint/2010/main" val="26113465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urse Topic">
    <p:bg>
      <p:bgPr>
        <a:blipFill rotWithShape="1">
          <a:blip r:embed="rId2">
            <a:alphaModFix/>
          </a:blip>
          <a:stretch>
            <a:fillRect/>
          </a:stretch>
        </a:blipFill>
        <a:effectLst/>
      </p:bgPr>
    </p:bg>
    <p:spTree>
      <p:nvGrpSpPr>
        <p:cNvPr id="1" name="Shape 65"/>
        <p:cNvGrpSpPr/>
        <p:nvPr/>
      </p:nvGrpSpPr>
      <p:grpSpPr>
        <a:xfrm>
          <a:off x="0" y="0"/>
          <a:ext cx="0" cy="0"/>
          <a:chOff x="0" y="0"/>
          <a:chExt cx="0" cy="0"/>
        </a:xfrm>
      </p:grpSpPr>
      <p:sp>
        <p:nvSpPr>
          <p:cNvPr id="66" name="Shape 66"/>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sp>
        <p:nvSpPr>
          <p:cNvPr id="67" name="Shape 67"/>
          <p:cNvSpPr txBox="1"/>
          <p:nvPr/>
        </p:nvSpPr>
        <p:spPr>
          <a:xfrm>
            <a:off x="34925" y="4795837"/>
            <a:ext cx="1441449" cy="276224"/>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68" name="Shape 68"/>
          <p:cNvSpPr txBox="1"/>
          <p:nvPr/>
        </p:nvSpPr>
        <p:spPr>
          <a:xfrm>
            <a:off x="7725050" y="4795837"/>
            <a:ext cx="894796"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kern="0">
                <a:solidFill>
                  <a:srgbClr val="0070C0"/>
                </a:solidFill>
                <a:latin typeface="Tahoma"/>
                <a:ea typeface="Tahoma"/>
                <a:cs typeface="Tahoma"/>
                <a:sym typeface="Tahoma"/>
              </a:rPr>
              <a:t>Course Url</a:t>
            </a:r>
          </a:p>
        </p:txBody>
      </p:sp>
      <p:sp>
        <p:nvSpPr>
          <p:cNvPr id="69" name="Shape 69"/>
          <p:cNvSpPr/>
          <p:nvPr/>
        </p:nvSpPr>
        <p:spPr>
          <a:xfrm>
            <a:off x="517133" y="771550"/>
            <a:ext cx="4373809" cy="3802089"/>
          </a:xfrm>
          <a:prstGeom prst="rect">
            <a:avLst/>
          </a:prstGeom>
          <a:noFill/>
          <a:ln>
            <a:noFill/>
          </a:ln>
        </p:spPr>
        <p:txBody>
          <a:bodyPr lIns="91425" tIns="45700" rIns="91425" bIns="45700" anchor="t" anchorCtr="0">
            <a:noAutofit/>
          </a:bodyPr>
          <a:lstStyle/>
          <a:p>
            <a:pPr marL="342900" indent="-342900" defTabSz="914400">
              <a:buClr>
                <a:srgbClr val="0070C0"/>
              </a:buClr>
              <a:buSzPct val="100000"/>
              <a:buFont typeface="Noto Symbol"/>
              <a:buChar char="→"/>
            </a:pPr>
            <a:r>
              <a:rPr lang="en-US" sz="1200" kern="0">
                <a:solidFill>
                  <a:srgbClr val="0070C0"/>
                </a:solidFill>
                <a:latin typeface="Tahoma"/>
                <a:ea typeface="Tahoma"/>
                <a:cs typeface="Tahoma"/>
                <a:sym typeface="Tahoma"/>
              </a:rPr>
              <a:t>Module 1 </a:t>
            </a:r>
          </a:p>
          <a:p>
            <a:pPr marL="742950" lvl="1" indent="-285750" defTabSz="914400">
              <a:spcBef>
                <a:spcPts val="240"/>
              </a:spcBef>
              <a:buClr>
                <a:srgbClr val="262626"/>
              </a:buClr>
              <a:buSzPct val="100000"/>
              <a:buFont typeface="Tahoma"/>
              <a:buChar char="»"/>
            </a:pPr>
            <a:r>
              <a:rPr lang="en-US" sz="1200" b="1" kern="0">
                <a:solidFill>
                  <a:srgbClr val="262626"/>
                </a:solidFill>
                <a:latin typeface="Tahoma"/>
                <a:ea typeface="Tahoma"/>
                <a:cs typeface="Tahoma"/>
                <a:sym typeface="Tahoma"/>
              </a:rPr>
              <a:t>Introduction to Pentaho BI Suite</a:t>
            </a:r>
            <a:r>
              <a:rPr lang="en-US" sz="1200" kern="0">
                <a:solidFill>
                  <a:srgbClr val="262626"/>
                </a:solidFill>
                <a:latin typeface="Tahoma"/>
                <a:ea typeface="Tahoma"/>
                <a:cs typeface="Tahoma"/>
                <a:sym typeface="Tahoma"/>
              </a:rPr>
              <a:t/>
            </a:r>
            <a:br>
              <a:rPr lang="en-US" sz="1200" kern="0">
                <a:solidFill>
                  <a:srgbClr val="262626"/>
                </a:solidFill>
                <a:latin typeface="Tahoma"/>
                <a:ea typeface="Tahoma"/>
                <a:cs typeface="Tahoma"/>
                <a:sym typeface="Tahoma"/>
              </a:rPr>
            </a:br>
            <a:endParaRPr lang="en-US" sz="1200" kern="0">
              <a:solidFill>
                <a:srgbClr val="262626"/>
              </a:solidFill>
              <a:latin typeface="Tahoma"/>
              <a:ea typeface="Tahoma"/>
              <a:cs typeface="Tahoma"/>
              <a:sym typeface="Tahoma"/>
            </a:endParaRPr>
          </a:p>
          <a:p>
            <a:pPr marL="342900" indent="-342900" defTabSz="914400">
              <a:spcBef>
                <a:spcPts val="240"/>
              </a:spcBef>
              <a:buClr>
                <a:srgbClr val="0070C0"/>
              </a:buClr>
              <a:buSzPct val="100000"/>
              <a:buFont typeface="Noto Symbol"/>
              <a:buChar char="→"/>
            </a:pPr>
            <a:r>
              <a:rPr lang="en-US" sz="1200" kern="0">
                <a:solidFill>
                  <a:srgbClr val="0070C0"/>
                </a:solidFill>
                <a:latin typeface="Tahoma"/>
                <a:ea typeface="Tahoma"/>
                <a:cs typeface="Tahoma"/>
                <a:sym typeface="Tahoma"/>
              </a:rPr>
              <a:t>Module 2</a:t>
            </a:r>
          </a:p>
          <a:p>
            <a:pPr marL="742950" lvl="1" indent="-285750" defTabSz="914400">
              <a:spcBef>
                <a:spcPts val="240"/>
              </a:spcBef>
              <a:buClr>
                <a:srgbClr val="262626"/>
              </a:buClr>
              <a:buSzPct val="100000"/>
              <a:buFont typeface="Tahoma"/>
              <a:buChar char="»"/>
            </a:pPr>
            <a:r>
              <a:rPr lang="en-US" sz="1200" kern="0">
                <a:solidFill>
                  <a:srgbClr val="262626"/>
                </a:solidFill>
                <a:latin typeface="Tahoma"/>
                <a:ea typeface="Tahoma"/>
                <a:cs typeface="Tahoma"/>
                <a:sym typeface="Tahoma"/>
              </a:rPr>
              <a:t>Pentaho Report Designer - Basic</a:t>
            </a:r>
            <a:br>
              <a:rPr lang="en-US" sz="1200" kern="0">
                <a:solidFill>
                  <a:srgbClr val="262626"/>
                </a:solidFill>
                <a:latin typeface="Tahoma"/>
                <a:ea typeface="Tahoma"/>
                <a:cs typeface="Tahoma"/>
                <a:sym typeface="Tahoma"/>
              </a:rPr>
            </a:br>
            <a:endParaRPr lang="en-US" sz="1200" kern="0">
              <a:solidFill>
                <a:srgbClr val="262626"/>
              </a:solidFill>
              <a:latin typeface="Tahoma"/>
              <a:ea typeface="Tahoma"/>
              <a:cs typeface="Tahoma"/>
              <a:sym typeface="Tahoma"/>
            </a:endParaRPr>
          </a:p>
          <a:p>
            <a:pPr marL="342900" indent="-342900" defTabSz="914400">
              <a:spcBef>
                <a:spcPts val="240"/>
              </a:spcBef>
              <a:buClr>
                <a:srgbClr val="0070C0"/>
              </a:buClr>
              <a:buSzPct val="100000"/>
              <a:buFont typeface="Noto Symbol"/>
              <a:buChar char="→"/>
            </a:pPr>
            <a:r>
              <a:rPr lang="en-US" sz="1200" kern="0">
                <a:solidFill>
                  <a:srgbClr val="0070C0"/>
                </a:solidFill>
                <a:latin typeface="Tahoma"/>
                <a:ea typeface="Tahoma"/>
                <a:cs typeface="Tahoma"/>
                <a:sym typeface="Tahoma"/>
              </a:rPr>
              <a:t>Module 3</a:t>
            </a:r>
          </a:p>
          <a:p>
            <a:pPr marL="742950" lvl="1" indent="-285750" defTabSz="914400">
              <a:spcBef>
                <a:spcPts val="240"/>
              </a:spcBef>
              <a:buClr>
                <a:srgbClr val="262626"/>
              </a:buClr>
              <a:buSzPct val="100000"/>
              <a:buFont typeface="Tahoma"/>
              <a:buChar char="»"/>
            </a:pPr>
            <a:r>
              <a:rPr lang="en-US" sz="1200" kern="0">
                <a:solidFill>
                  <a:srgbClr val="262626"/>
                </a:solidFill>
                <a:latin typeface="Tahoma"/>
                <a:ea typeface="Tahoma"/>
                <a:cs typeface="Tahoma"/>
                <a:sym typeface="Tahoma"/>
              </a:rPr>
              <a:t>Pentaho Report Designer - Advanced</a:t>
            </a:r>
            <a:br>
              <a:rPr lang="en-US" sz="1200" kern="0">
                <a:solidFill>
                  <a:srgbClr val="262626"/>
                </a:solidFill>
                <a:latin typeface="Tahoma"/>
                <a:ea typeface="Tahoma"/>
                <a:cs typeface="Tahoma"/>
                <a:sym typeface="Tahoma"/>
              </a:rPr>
            </a:br>
            <a:endParaRPr lang="en-US" sz="1200" kern="0">
              <a:solidFill>
                <a:srgbClr val="262626"/>
              </a:solidFill>
              <a:latin typeface="Tahoma"/>
              <a:ea typeface="Tahoma"/>
              <a:cs typeface="Tahoma"/>
              <a:sym typeface="Tahoma"/>
            </a:endParaRPr>
          </a:p>
          <a:p>
            <a:pPr marL="342900" indent="-342900" defTabSz="914400">
              <a:spcBef>
                <a:spcPts val="240"/>
              </a:spcBef>
              <a:buClr>
                <a:srgbClr val="0070C0"/>
              </a:buClr>
              <a:buSzPct val="100000"/>
              <a:buFont typeface="Noto Symbol"/>
              <a:buChar char="→"/>
            </a:pPr>
            <a:r>
              <a:rPr lang="en-US" sz="1200" kern="0">
                <a:solidFill>
                  <a:srgbClr val="0070C0"/>
                </a:solidFill>
                <a:latin typeface="Tahoma"/>
                <a:ea typeface="Tahoma"/>
                <a:cs typeface="Tahoma"/>
                <a:sym typeface="Tahoma"/>
              </a:rPr>
              <a:t>Module 4</a:t>
            </a:r>
          </a:p>
          <a:p>
            <a:pPr marL="742950" lvl="1" indent="-285750" defTabSz="914400">
              <a:spcBef>
                <a:spcPts val="240"/>
              </a:spcBef>
              <a:buClr>
                <a:srgbClr val="262626"/>
              </a:buClr>
              <a:buSzPct val="100000"/>
              <a:buFont typeface="Tahoma"/>
              <a:buChar char="»"/>
            </a:pPr>
            <a:r>
              <a:rPr lang="en-US" sz="1200" kern="0">
                <a:solidFill>
                  <a:srgbClr val="262626"/>
                </a:solidFill>
                <a:latin typeface="Tahoma"/>
                <a:ea typeface="Tahoma"/>
                <a:cs typeface="Tahoma"/>
                <a:sym typeface="Tahoma"/>
              </a:rPr>
              <a:t>Pentaho Data Integration - Introduction</a:t>
            </a:r>
            <a:br>
              <a:rPr lang="en-US" sz="1200" kern="0">
                <a:solidFill>
                  <a:srgbClr val="262626"/>
                </a:solidFill>
                <a:latin typeface="Tahoma"/>
                <a:ea typeface="Tahoma"/>
                <a:cs typeface="Tahoma"/>
                <a:sym typeface="Tahoma"/>
              </a:rPr>
            </a:br>
            <a:endParaRPr lang="en-US" sz="1200" kern="0">
              <a:solidFill>
                <a:srgbClr val="262626"/>
              </a:solidFill>
              <a:latin typeface="Tahoma"/>
              <a:ea typeface="Tahoma"/>
              <a:cs typeface="Tahoma"/>
              <a:sym typeface="Tahoma"/>
            </a:endParaRPr>
          </a:p>
          <a:p>
            <a:pPr marL="342900" indent="-342900" defTabSz="914400">
              <a:spcBef>
                <a:spcPts val="240"/>
              </a:spcBef>
              <a:buClr>
                <a:srgbClr val="0070C0"/>
              </a:buClr>
              <a:buSzPct val="100000"/>
              <a:buFont typeface="Noto Symbol"/>
              <a:buChar char="→"/>
            </a:pPr>
            <a:r>
              <a:rPr lang="en-US" sz="1200" kern="0">
                <a:solidFill>
                  <a:srgbClr val="0070C0"/>
                </a:solidFill>
                <a:latin typeface="Tahoma"/>
                <a:ea typeface="Tahoma"/>
                <a:cs typeface="Tahoma"/>
                <a:sym typeface="Tahoma"/>
              </a:rPr>
              <a:t>Module 5 </a:t>
            </a:r>
          </a:p>
          <a:p>
            <a:pPr marL="742950" lvl="1" indent="-285750" defTabSz="914400">
              <a:spcBef>
                <a:spcPts val="240"/>
              </a:spcBef>
              <a:buClr>
                <a:srgbClr val="262626"/>
              </a:buClr>
              <a:buSzPct val="100000"/>
              <a:buFont typeface="Tahoma"/>
              <a:buChar char="»"/>
            </a:pPr>
            <a:r>
              <a:rPr lang="en-US" sz="1200" kern="0">
                <a:solidFill>
                  <a:srgbClr val="262626"/>
                </a:solidFill>
                <a:latin typeface="Tahoma"/>
                <a:ea typeface="Tahoma"/>
                <a:cs typeface="Tahoma"/>
                <a:sym typeface="Tahoma"/>
              </a:rPr>
              <a:t>Pentaho Data Integration - Transformation</a:t>
            </a:r>
            <a:br>
              <a:rPr lang="en-US" sz="1200" kern="0">
                <a:solidFill>
                  <a:srgbClr val="262626"/>
                </a:solidFill>
                <a:latin typeface="Tahoma"/>
                <a:ea typeface="Tahoma"/>
                <a:cs typeface="Tahoma"/>
                <a:sym typeface="Tahoma"/>
              </a:rPr>
            </a:br>
            <a:endParaRPr lang="en-US" sz="1200" kern="0">
              <a:solidFill>
                <a:srgbClr val="262626"/>
              </a:solidFill>
              <a:latin typeface="Tahoma"/>
              <a:ea typeface="Tahoma"/>
              <a:cs typeface="Tahoma"/>
              <a:sym typeface="Tahoma"/>
            </a:endParaRPr>
          </a:p>
          <a:p>
            <a:pPr marL="342900" indent="-342900" defTabSz="914400">
              <a:spcBef>
                <a:spcPts val="240"/>
              </a:spcBef>
              <a:buClr>
                <a:srgbClr val="0070C0"/>
              </a:buClr>
              <a:buSzPct val="100000"/>
              <a:buFont typeface="Noto Symbol"/>
              <a:buChar char="→"/>
            </a:pPr>
            <a:r>
              <a:rPr lang="en-US" sz="1200" kern="0">
                <a:solidFill>
                  <a:srgbClr val="0070C0"/>
                </a:solidFill>
                <a:latin typeface="Tahoma"/>
                <a:ea typeface="Tahoma"/>
                <a:cs typeface="Tahoma"/>
                <a:sym typeface="Tahoma"/>
              </a:rPr>
              <a:t>Module 6</a:t>
            </a:r>
          </a:p>
          <a:p>
            <a:pPr marL="742950" lvl="1" indent="-285750" defTabSz="914400">
              <a:spcBef>
                <a:spcPts val="240"/>
              </a:spcBef>
              <a:buClr>
                <a:srgbClr val="262626"/>
              </a:buClr>
              <a:buSzPct val="100000"/>
              <a:buFont typeface="Tahoma"/>
              <a:buChar char="»"/>
            </a:pPr>
            <a:r>
              <a:rPr lang="en-US" sz="1200" kern="0">
                <a:solidFill>
                  <a:srgbClr val="262626"/>
                </a:solidFill>
                <a:latin typeface="Tahoma"/>
                <a:ea typeface="Tahoma"/>
                <a:cs typeface="Tahoma"/>
                <a:sym typeface="Tahoma"/>
              </a:rPr>
              <a:t>Pentaho Data Integration - Job and More</a:t>
            </a:r>
          </a:p>
          <a:p>
            <a:pPr marL="742950" lvl="1" indent="-209550" defTabSz="914400">
              <a:spcBef>
                <a:spcPts val="240"/>
              </a:spcBef>
              <a:buClr>
                <a:srgbClr val="262626"/>
              </a:buClr>
              <a:buFont typeface="Noto Symbol"/>
              <a:buNone/>
            </a:pPr>
            <a:endParaRPr sz="1200" kern="0">
              <a:solidFill>
                <a:srgbClr val="262626"/>
              </a:solidFill>
              <a:latin typeface="Tahoma"/>
              <a:ea typeface="Tahoma"/>
              <a:cs typeface="Tahoma"/>
              <a:sym typeface="Tahoma"/>
            </a:endParaRPr>
          </a:p>
          <a:p>
            <a:pPr marL="342900" indent="-266700" defTabSz="914400">
              <a:spcBef>
                <a:spcPts val="240"/>
              </a:spcBef>
              <a:buClr>
                <a:srgbClr val="262626"/>
              </a:buClr>
              <a:buFont typeface="Noto Symbol"/>
              <a:buNone/>
            </a:pPr>
            <a:endParaRPr sz="1200" kern="0">
              <a:solidFill>
                <a:srgbClr val="262626"/>
              </a:solidFill>
              <a:latin typeface="Tahoma"/>
              <a:ea typeface="Tahoma"/>
              <a:cs typeface="Tahoma"/>
              <a:sym typeface="Tahoma"/>
            </a:endParaRPr>
          </a:p>
          <a:p>
            <a:pPr marL="342900" indent="-266700" defTabSz="914400">
              <a:spcBef>
                <a:spcPts val="240"/>
              </a:spcBef>
              <a:buClr>
                <a:srgbClr val="262626"/>
              </a:buClr>
              <a:buFont typeface="Noto Symbol"/>
              <a:buNone/>
            </a:pPr>
            <a:endParaRPr sz="1200" kern="0">
              <a:solidFill>
                <a:srgbClr val="262626"/>
              </a:solidFill>
              <a:latin typeface="Tahoma"/>
              <a:ea typeface="Tahoma"/>
              <a:cs typeface="Tahoma"/>
              <a:sym typeface="Tahoma"/>
            </a:endParaRPr>
          </a:p>
        </p:txBody>
      </p:sp>
      <p:sp>
        <p:nvSpPr>
          <p:cNvPr id="70" name="Shape 70"/>
          <p:cNvSpPr/>
          <p:nvPr/>
        </p:nvSpPr>
        <p:spPr>
          <a:xfrm>
            <a:off x="4580403" y="771550"/>
            <a:ext cx="4106415" cy="3802089"/>
          </a:xfrm>
          <a:prstGeom prst="rect">
            <a:avLst/>
          </a:prstGeom>
          <a:noFill/>
          <a:ln>
            <a:noFill/>
          </a:ln>
        </p:spPr>
        <p:txBody>
          <a:bodyPr lIns="91425" tIns="45700" rIns="91425" bIns="45700" anchor="t" anchorCtr="0">
            <a:noAutofit/>
          </a:bodyPr>
          <a:lstStyle/>
          <a:p>
            <a:pPr marL="342900" indent="-342900" defTabSz="914400">
              <a:buClr>
                <a:srgbClr val="0070C0"/>
              </a:buClr>
              <a:buSzPct val="100000"/>
              <a:buFont typeface="Noto Symbol"/>
              <a:buChar char="→"/>
            </a:pPr>
            <a:r>
              <a:rPr lang="en-US" sz="1200" kern="0">
                <a:solidFill>
                  <a:srgbClr val="0070C0"/>
                </a:solidFill>
                <a:latin typeface="Tahoma"/>
                <a:ea typeface="Tahoma"/>
                <a:cs typeface="Tahoma"/>
                <a:sym typeface="Tahoma"/>
              </a:rPr>
              <a:t>Module 7</a:t>
            </a:r>
          </a:p>
          <a:p>
            <a:pPr marL="742950" lvl="1" indent="-285750" defTabSz="914400">
              <a:spcBef>
                <a:spcPts val="240"/>
              </a:spcBef>
              <a:buClr>
                <a:srgbClr val="262626"/>
              </a:buClr>
              <a:buSzPct val="100000"/>
              <a:buFont typeface="Tahoma"/>
              <a:buChar char="»"/>
            </a:pPr>
            <a:r>
              <a:rPr lang="en-US" sz="1200" kern="0">
                <a:solidFill>
                  <a:srgbClr val="262626"/>
                </a:solidFill>
                <a:latin typeface="Tahoma"/>
                <a:ea typeface="Tahoma"/>
                <a:cs typeface="Tahoma"/>
                <a:sym typeface="Tahoma"/>
              </a:rPr>
              <a:t>Pentaho BA Server and User Console</a:t>
            </a:r>
            <a:br>
              <a:rPr lang="en-US" sz="1200" kern="0">
                <a:solidFill>
                  <a:srgbClr val="262626"/>
                </a:solidFill>
                <a:latin typeface="Tahoma"/>
                <a:ea typeface="Tahoma"/>
                <a:cs typeface="Tahoma"/>
                <a:sym typeface="Tahoma"/>
              </a:rPr>
            </a:br>
            <a:endParaRPr lang="en-US" sz="1200" kern="0">
              <a:solidFill>
                <a:srgbClr val="262626"/>
              </a:solidFill>
              <a:latin typeface="Tahoma"/>
              <a:ea typeface="Tahoma"/>
              <a:cs typeface="Tahoma"/>
              <a:sym typeface="Tahoma"/>
            </a:endParaRPr>
          </a:p>
          <a:p>
            <a:pPr marL="342900" indent="-342900" defTabSz="914400">
              <a:spcBef>
                <a:spcPts val="240"/>
              </a:spcBef>
              <a:buClr>
                <a:srgbClr val="0070C0"/>
              </a:buClr>
              <a:buSzPct val="100000"/>
              <a:buFont typeface="Noto Symbol"/>
              <a:buChar char="→"/>
            </a:pPr>
            <a:r>
              <a:rPr lang="en-US" sz="1200" kern="0">
                <a:solidFill>
                  <a:srgbClr val="0070C0"/>
                </a:solidFill>
                <a:latin typeface="Tahoma"/>
                <a:ea typeface="Tahoma"/>
                <a:cs typeface="Tahoma"/>
                <a:sym typeface="Tahoma"/>
              </a:rPr>
              <a:t>Module 8</a:t>
            </a:r>
          </a:p>
          <a:p>
            <a:pPr marL="742950" lvl="1" indent="-285750" defTabSz="914400">
              <a:spcBef>
                <a:spcPts val="240"/>
              </a:spcBef>
              <a:buClr>
                <a:srgbClr val="262626"/>
              </a:buClr>
              <a:buSzPct val="100000"/>
              <a:buFont typeface="Tahoma"/>
              <a:buChar char="»"/>
            </a:pPr>
            <a:r>
              <a:rPr lang="en-US" sz="1200" kern="0">
                <a:solidFill>
                  <a:srgbClr val="262626"/>
                </a:solidFill>
                <a:latin typeface="Tahoma"/>
                <a:ea typeface="Tahoma"/>
                <a:cs typeface="Tahoma"/>
                <a:sym typeface="Tahoma"/>
              </a:rPr>
              <a:t>Project</a:t>
            </a:r>
          </a:p>
          <a:p>
            <a:pPr marL="742950" lvl="1" indent="-209550" defTabSz="914400">
              <a:spcBef>
                <a:spcPts val="240"/>
              </a:spcBef>
              <a:buClr>
                <a:srgbClr val="262626"/>
              </a:buClr>
              <a:buFont typeface="Noto Symbol"/>
              <a:buNone/>
            </a:pPr>
            <a:endParaRPr sz="1200" kern="0">
              <a:solidFill>
                <a:srgbClr val="262626"/>
              </a:solidFill>
              <a:latin typeface="Tahoma"/>
              <a:ea typeface="Tahoma"/>
              <a:cs typeface="Tahoma"/>
              <a:sym typeface="Tahoma"/>
            </a:endParaRPr>
          </a:p>
          <a:p>
            <a:pPr marL="342900" indent="-266700" defTabSz="914400">
              <a:spcBef>
                <a:spcPts val="240"/>
              </a:spcBef>
              <a:buClr>
                <a:srgbClr val="262626"/>
              </a:buClr>
              <a:buFont typeface="Noto Symbol"/>
              <a:buNone/>
            </a:pPr>
            <a:endParaRPr sz="1200" kern="0">
              <a:solidFill>
                <a:srgbClr val="262626"/>
              </a:solidFill>
              <a:latin typeface="Tahoma"/>
              <a:ea typeface="Tahoma"/>
              <a:cs typeface="Tahoma"/>
              <a:sym typeface="Tahoma"/>
            </a:endParaRPr>
          </a:p>
          <a:p>
            <a:pPr marL="742950" lvl="1" indent="-209550" defTabSz="914400">
              <a:spcBef>
                <a:spcPts val="240"/>
              </a:spcBef>
              <a:buClr>
                <a:srgbClr val="262626"/>
              </a:buClr>
              <a:buFont typeface="Noto Symbol"/>
              <a:buNone/>
            </a:pPr>
            <a:endParaRPr sz="1200" kern="0">
              <a:solidFill>
                <a:srgbClr val="262626"/>
              </a:solidFill>
              <a:latin typeface="Tahoma"/>
              <a:ea typeface="Tahoma"/>
              <a:cs typeface="Tahoma"/>
              <a:sym typeface="Tahoma"/>
            </a:endParaRPr>
          </a:p>
          <a:p>
            <a:pPr marL="342900" indent="-266700" defTabSz="914400">
              <a:spcBef>
                <a:spcPts val="240"/>
              </a:spcBef>
              <a:buClr>
                <a:srgbClr val="262626"/>
              </a:buClr>
              <a:buFont typeface="Noto Symbol"/>
              <a:buNone/>
            </a:pPr>
            <a:endParaRPr sz="1200" kern="0">
              <a:solidFill>
                <a:srgbClr val="262626"/>
              </a:solidFill>
              <a:latin typeface="Tahoma"/>
              <a:ea typeface="Tahoma"/>
              <a:cs typeface="Tahoma"/>
              <a:sym typeface="Tahoma"/>
            </a:endParaRPr>
          </a:p>
          <a:p>
            <a:pPr marL="342900" indent="-266700" defTabSz="914400">
              <a:spcBef>
                <a:spcPts val="240"/>
              </a:spcBef>
              <a:buClr>
                <a:srgbClr val="262626"/>
              </a:buClr>
              <a:buFont typeface="Noto Symbol"/>
              <a:buNone/>
            </a:pPr>
            <a:endParaRPr sz="1200" kern="0">
              <a:solidFill>
                <a:srgbClr val="262626"/>
              </a:solidFill>
              <a:latin typeface="Tahoma"/>
              <a:ea typeface="Tahoma"/>
              <a:cs typeface="Tahoma"/>
              <a:sym typeface="Tahoma"/>
            </a:endParaRPr>
          </a:p>
        </p:txBody>
      </p:sp>
    </p:spTree>
    <p:extLst>
      <p:ext uri="{BB962C8B-B14F-4D97-AF65-F5344CB8AC3E}">
        <p14:creationId xmlns:p14="http://schemas.microsoft.com/office/powerpoint/2010/main" val="2133864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0_Title and Content">
    <p:bg>
      <p:bgPr>
        <a:blipFill rotWithShape="1">
          <a:blip r:embed="rId2">
            <a:alphaModFix/>
          </a:blip>
          <a:stretch>
            <a:fillRect/>
          </a:stretch>
        </a:blipFill>
        <a:effectLst/>
      </p:bgPr>
    </p:bg>
    <p:spTree>
      <p:nvGrpSpPr>
        <p:cNvPr id="1" name="Shape 71"/>
        <p:cNvGrpSpPr/>
        <p:nvPr/>
      </p:nvGrpSpPr>
      <p:grpSpPr>
        <a:xfrm>
          <a:off x="0" y="0"/>
          <a:ext cx="0" cy="0"/>
          <a:chOff x="0" y="0"/>
          <a:chExt cx="0" cy="0"/>
        </a:xfrm>
      </p:grpSpPr>
      <p:sp>
        <p:nvSpPr>
          <p:cNvPr id="72" name="Shape 72"/>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sp>
        <p:nvSpPr>
          <p:cNvPr id="73" name="Shape 73"/>
          <p:cNvSpPr txBox="1"/>
          <p:nvPr/>
        </p:nvSpPr>
        <p:spPr>
          <a:xfrm>
            <a:off x="34925" y="4795842"/>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74" name="Shape 74"/>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75" name="Shape 75"/>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76" name="Shape 76"/>
          <p:cNvSpPr txBox="1"/>
          <p:nvPr/>
        </p:nvSpPr>
        <p:spPr>
          <a:xfrm>
            <a:off x="1619671" y="4795837"/>
            <a:ext cx="4903439" cy="261609"/>
          </a:xfrm>
          <a:prstGeom prst="rect">
            <a:avLst/>
          </a:prstGeom>
          <a:noFill/>
          <a:ln>
            <a:noFill/>
          </a:ln>
        </p:spPr>
        <p:txBody>
          <a:bodyPr lIns="91425" tIns="45700" rIns="91425" bIns="45700" anchor="t" anchorCtr="0">
            <a:noAutofit/>
          </a:bodyPr>
          <a:lstStyle/>
          <a:p>
            <a:pPr algn="ctr" defTabSz="914400">
              <a:buClr>
                <a:srgbClr val="7F7F7F"/>
              </a:buClr>
              <a:buSzPct val="25000"/>
              <a:buFont typeface="Arial"/>
              <a:buNone/>
            </a:pPr>
            <a:r>
              <a:rPr lang="en-US" sz="1050" kern="0">
                <a:solidFill>
                  <a:srgbClr val="7F7F7F"/>
                </a:solidFill>
                <a:cs typeface="Arial"/>
                <a:sym typeface="Arial"/>
              </a:rPr>
              <a:t>© Copyright 2015 – Abheri Technologies Pvt. Ltd. </a:t>
            </a:r>
          </a:p>
        </p:txBody>
      </p:sp>
      <p:sp>
        <p:nvSpPr>
          <p:cNvPr id="77" name="Shape 77"/>
          <p:cNvSpPr txBox="1"/>
          <p:nvPr/>
        </p:nvSpPr>
        <p:spPr>
          <a:xfrm>
            <a:off x="5407221" y="4795837"/>
            <a:ext cx="3734677"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kern="0">
                <a:solidFill>
                  <a:srgbClr val="0070C0"/>
                </a:solidFill>
                <a:latin typeface="Tahoma"/>
                <a:ea typeface="Tahoma"/>
                <a:cs typeface="Tahoma"/>
                <a:sym typeface="Tahoma"/>
              </a:rPr>
              <a:t>www.edureka.co/advanced-predictive-modelling-in-r</a:t>
            </a:r>
          </a:p>
        </p:txBody>
      </p:sp>
    </p:spTree>
    <p:extLst>
      <p:ext uri="{BB962C8B-B14F-4D97-AF65-F5344CB8AC3E}">
        <p14:creationId xmlns:p14="http://schemas.microsoft.com/office/powerpoint/2010/main" val="2472162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ab">
    <p:bg>
      <p:bgPr>
        <a:blipFill rotWithShape="1">
          <a:blip r:embed="rId2">
            <a:alphaModFix/>
          </a:blip>
          <a:stretch>
            <a:fillRect/>
          </a:stretch>
        </a:blipFill>
        <a:effectLst/>
      </p:bgPr>
    </p:bg>
    <p:spTree>
      <p:nvGrpSpPr>
        <p:cNvPr id="1" name="Shape 78"/>
        <p:cNvGrpSpPr/>
        <p:nvPr/>
      </p:nvGrpSpPr>
      <p:grpSpPr>
        <a:xfrm>
          <a:off x="0" y="0"/>
          <a:ext cx="0" cy="0"/>
          <a:chOff x="0" y="0"/>
          <a:chExt cx="0" cy="0"/>
        </a:xfrm>
      </p:grpSpPr>
      <p:sp>
        <p:nvSpPr>
          <p:cNvPr id="79" name="Shape 79"/>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pic>
        <p:nvPicPr>
          <p:cNvPr id="80" name="Shape 80"/>
          <p:cNvPicPr preferRelativeResize="0"/>
          <p:nvPr/>
        </p:nvPicPr>
        <p:blipFill rotWithShape="1">
          <a:blip r:embed="rId3">
            <a:alphaModFix/>
          </a:blip>
          <a:srcRect b="19534"/>
          <a:stretch/>
        </p:blipFill>
        <p:spPr>
          <a:xfrm>
            <a:off x="7315200" y="209554"/>
            <a:ext cx="1714500" cy="346074"/>
          </a:xfrm>
          <a:prstGeom prst="rect">
            <a:avLst/>
          </a:prstGeom>
          <a:noFill/>
          <a:ln>
            <a:noFill/>
          </a:ln>
        </p:spPr>
      </p:pic>
      <p:sp>
        <p:nvSpPr>
          <p:cNvPr id="81" name="Shape 81"/>
          <p:cNvSpPr txBox="1"/>
          <p:nvPr/>
        </p:nvSpPr>
        <p:spPr>
          <a:xfrm>
            <a:off x="34925" y="4795842"/>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82" name="Shape 82"/>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83" name="Shape 83"/>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pic>
        <p:nvPicPr>
          <p:cNvPr id="9" name="Picture 8"/>
          <p:cNvPicPr>
            <a:picLocks noChangeAspect="1"/>
          </p:cNvPicPr>
          <p:nvPr userDrawn="1"/>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10" name="TextBox 9"/>
          <p:cNvSpPr txBox="1"/>
          <p:nvPr userDrawn="1"/>
        </p:nvSpPr>
        <p:spPr>
          <a:xfrm>
            <a:off x="5724128" y="4795838"/>
            <a:ext cx="3446649"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Pr>
              <a:t>www.edureka.co/data-visualization-with-tableau</a:t>
            </a:r>
            <a:endParaRPr lang="en-IN" sz="1200" dirty="0">
              <a:solidFill>
                <a:srgbClr val="0070C0"/>
              </a:solidFill>
              <a:latin typeface="Tahoma" pitchFamily="34" charset="0"/>
              <a:ea typeface="Tahoma" pitchFamily="34" charset="0"/>
              <a:cs typeface="Tahoma" pitchFamily="34" charset="0"/>
              <a:sym typeface="Arial"/>
            </a:endParaRPr>
          </a:p>
        </p:txBody>
      </p:sp>
    </p:spTree>
    <p:extLst>
      <p:ext uri="{BB962C8B-B14F-4D97-AF65-F5344CB8AC3E}">
        <p14:creationId xmlns:p14="http://schemas.microsoft.com/office/powerpoint/2010/main" val="13807708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Annie's Q n A Template">
    <p:bg>
      <p:bgPr>
        <a:blipFill rotWithShape="1">
          <a:blip r:embed="rId2">
            <a:alphaModFix/>
          </a:blip>
          <a:stretch>
            <a:fillRect/>
          </a:stretch>
        </a:blipFill>
        <a:effectLst/>
      </p:bgPr>
    </p:bg>
    <p:spTree>
      <p:nvGrpSpPr>
        <p:cNvPr id="1" name="Shape 86"/>
        <p:cNvGrpSpPr/>
        <p:nvPr/>
      </p:nvGrpSpPr>
      <p:grpSpPr>
        <a:xfrm>
          <a:off x="0" y="0"/>
          <a:ext cx="0" cy="0"/>
          <a:chOff x="0" y="0"/>
          <a:chExt cx="0" cy="0"/>
        </a:xfrm>
      </p:grpSpPr>
      <p:sp>
        <p:nvSpPr>
          <p:cNvPr id="87" name="Shape 87"/>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pic>
        <p:nvPicPr>
          <p:cNvPr id="88" name="Shape 88"/>
          <p:cNvPicPr preferRelativeResize="0"/>
          <p:nvPr/>
        </p:nvPicPr>
        <p:blipFill rotWithShape="1">
          <a:blip r:embed="rId3">
            <a:alphaModFix/>
          </a:blip>
          <a:srcRect b="19534"/>
          <a:stretch/>
        </p:blipFill>
        <p:spPr>
          <a:xfrm>
            <a:off x="7315200" y="209554"/>
            <a:ext cx="1714500" cy="346074"/>
          </a:xfrm>
          <a:prstGeom prst="rect">
            <a:avLst/>
          </a:prstGeom>
          <a:noFill/>
          <a:ln>
            <a:noFill/>
          </a:ln>
        </p:spPr>
      </p:pic>
      <p:sp>
        <p:nvSpPr>
          <p:cNvPr id="89" name="Shape 89"/>
          <p:cNvSpPr txBox="1"/>
          <p:nvPr/>
        </p:nvSpPr>
        <p:spPr>
          <a:xfrm>
            <a:off x="34925" y="4795842"/>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90" name="Shape 90"/>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91" name="Shape 91"/>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grpSp>
        <p:nvGrpSpPr>
          <p:cNvPr id="92" name="Shape 92"/>
          <p:cNvGrpSpPr/>
          <p:nvPr/>
        </p:nvGrpSpPr>
        <p:grpSpPr>
          <a:xfrm>
            <a:off x="722072" y="2258041"/>
            <a:ext cx="2601912" cy="2371712"/>
            <a:chOff x="684208" y="1762201"/>
            <a:chExt cx="2804580" cy="2175716"/>
          </a:xfrm>
        </p:grpSpPr>
        <p:sp>
          <p:nvSpPr>
            <p:cNvPr id="93" name="Shape 93"/>
            <p:cNvSpPr/>
            <p:nvPr/>
          </p:nvSpPr>
          <p:spPr>
            <a:xfrm>
              <a:off x="684208" y="1849496"/>
              <a:ext cx="2804580" cy="1965605"/>
            </a:xfrm>
            <a:custGeom>
              <a:avLst/>
              <a:gdLst/>
              <a:ahLst/>
              <a:cxnLst/>
              <a:rect l="0" t="0" r="0" b="0"/>
              <a:pathLst>
                <a:path w="2804581" h="1965606" extrusionOk="0">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p:spPr>
          <p:txBody>
            <a:bodyPr lIns="0" tIns="0" rIns="0" bIns="0" anchor="t" anchorCtr="0">
              <a:noAutofit/>
            </a:bodyPr>
            <a:lstStyle/>
            <a:p>
              <a:pPr defTabSz="914400">
                <a:buClr>
                  <a:srgbClr val="000000"/>
                </a:buClr>
                <a:buFont typeface="Arial"/>
                <a:buNone/>
              </a:pPr>
              <a:endParaRPr sz="1800" kern="0">
                <a:solidFill>
                  <a:srgbClr val="262626"/>
                </a:solidFill>
                <a:latin typeface="Calibri"/>
                <a:ea typeface="Calibri"/>
                <a:cs typeface="Calibri"/>
                <a:sym typeface="Calibri"/>
              </a:endParaRPr>
            </a:p>
          </p:txBody>
        </p:sp>
        <p:sp>
          <p:nvSpPr>
            <p:cNvPr id="94" name="Shape 94"/>
            <p:cNvSpPr/>
            <p:nvPr/>
          </p:nvSpPr>
          <p:spPr>
            <a:xfrm>
              <a:off x="943437" y="1762201"/>
              <a:ext cx="2033678" cy="2175716"/>
            </a:xfrm>
            <a:prstGeom prst="rect">
              <a:avLst/>
            </a:prstGeom>
            <a:blipFill rotWithShape="1">
              <a:blip r:embed="rId4">
                <a:alphaModFix/>
              </a:blip>
              <a:stretch>
                <a:fillRect/>
              </a:stretch>
            </a:blipFill>
            <a:ln>
              <a:noFill/>
            </a:ln>
          </p:spPr>
          <p:txBody>
            <a:bodyPr lIns="0" tIns="0" rIns="0" bIns="0" anchor="t" anchorCtr="0">
              <a:noAutofit/>
            </a:bodyPr>
            <a:lstStyle/>
            <a:p>
              <a:pPr defTabSz="914400">
                <a:buClr>
                  <a:srgbClr val="262626"/>
                </a:buClr>
                <a:buFont typeface="Arial"/>
                <a:buNone/>
              </a:pPr>
              <a:endParaRPr sz="1800" kern="0">
                <a:solidFill>
                  <a:srgbClr val="262626"/>
                </a:solidFill>
                <a:cs typeface="Arial"/>
                <a:sym typeface="Arial"/>
              </a:endParaRPr>
            </a:p>
          </p:txBody>
        </p:sp>
      </p:grpSp>
      <p:sp>
        <p:nvSpPr>
          <p:cNvPr id="95" name="Shape 95"/>
          <p:cNvSpPr txBox="1"/>
          <p:nvPr/>
        </p:nvSpPr>
        <p:spPr>
          <a:xfrm>
            <a:off x="7725050" y="4795837"/>
            <a:ext cx="894796"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kern="0">
                <a:solidFill>
                  <a:srgbClr val="0070C0"/>
                </a:solidFill>
                <a:latin typeface="Tahoma"/>
                <a:ea typeface="Tahoma"/>
                <a:cs typeface="Tahoma"/>
                <a:sym typeface="Tahoma"/>
              </a:rPr>
              <a:t>Course Url</a:t>
            </a:r>
          </a:p>
        </p:txBody>
      </p:sp>
    </p:spTree>
    <p:extLst>
      <p:ext uri="{BB962C8B-B14F-4D97-AF65-F5344CB8AC3E}">
        <p14:creationId xmlns:p14="http://schemas.microsoft.com/office/powerpoint/2010/main" val="6001022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Annie's intro only in module 1">
    <p:bg>
      <p:bgPr>
        <a:blipFill rotWithShape="1">
          <a:blip r:embed="rId2">
            <a:alphaModFix/>
          </a:blip>
          <a:stretch>
            <a:fillRect/>
          </a:stretch>
        </a:blipFill>
        <a:effectLst/>
      </p:bgPr>
    </p:bg>
    <p:spTree>
      <p:nvGrpSpPr>
        <p:cNvPr id="1" name="Shape 96"/>
        <p:cNvGrpSpPr/>
        <p:nvPr/>
      </p:nvGrpSpPr>
      <p:grpSpPr>
        <a:xfrm>
          <a:off x="0" y="0"/>
          <a:ext cx="0" cy="0"/>
          <a:chOff x="0" y="0"/>
          <a:chExt cx="0" cy="0"/>
        </a:xfrm>
      </p:grpSpPr>
      <p:sp>
        <p:nvSpPr>
          <p:cNvPr id="97" name="Shape 97"/>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pic>
        <p:nvPicPr>
          <p:cNvPr id="98" name="Shape 98"/>
          <p:cNvPicPr preferRelativeResize="0"/>
          <p:nvPr/>
        </p:nvPicPr>
        <p:blipFill rotWithShape="1">
          <a:blip r:embed="rId3">
            <a:alphaModFix/>
          </a:blip>
          <a:srcRect b="19534"/>
          <a:stretch/>
        </p:blipFill>
        <p:spPr>
          <a:xfrm>
            <a:off x="7315200" y="209554"/>
            <a:ext cx="1714500" cy="346074"/>
          </a:xfrm>
          <a:prstGeom prst="rect">
            <a:avLst/>
          </a:prstGeom>
          <a:noFill/>
          <a:ln>
            <a:noFill/>
          </a:ln>
        </p:spPr>
      </p:pic>
      <p:sp>
        <p:nvSpPr>
          <p:cNvPr id="99" name="Shape 99"/>
          <p:cNvSpPr txBox="1"/>
          <p:nvPr/>
        </p:nvSpPr>
        <p:spPr>
          <a:xfrm>
            <a:off x="34925" y="4795842"/>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100" name="Shape 100"/>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101" name="Shape 101"/>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grpSp>
        <p:nvGrpSpPr>
          <p:cNvPr id="102" name="Shape 102"/>
          <p:cNvGrpSpPr/>
          <p:nvPr/>
        </p:nvGrpSpPr>
        <p:grpSpPr>
          <a:xfrm>
            <a:off x="722072" y="2258041"/>
            <a:ext cx="2601912" cy="2371712"/>
            <a:chOff x="684208" y="1762201"/>
            <a:chExt cx="2804580" cy="2175716"/>
          </a:xfrm>
        </p:grpSpPr>
        <p:sp>
          <p:nvSpPr>
            <p:cNvPr id="103" name="Shape 103"/>
            <p:cNvSpPr/>
            <p:nvPr/>
          </p:nvSpPr>
          <p:spPr>
            <a:xfrm>
              <a:off x="684208" y="1849496"/>
              <a:ext cx="2804580" cy="1965605"/>
            </a:xfrm>
            <a:custGeom>
              <a:avLst/>
              <a:gdLst/>
              <a:ahLst/>
              <a:cxnLst/>
              <a:rect l="0" t="0" r="0" b="0"/>
              <a:pathLst>
                <a:path w="2804581" h="1965606" extrusionOk="0">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p:spPr>
          <p:txBody>
            <a:bodyPr lIns="0" tIns="0" rIns="0" bIns="0" anchor="t" anchorCtr="0">
              <a:noAutofit/>
            </a:bodyPr>
            <a:lstStyle/>
            <a:p>
              <a:pPr defTabSz="914400">
                <a:buClr>
                  <a:srgbClr val="000000"/>
                </a:buClr>
                <a:buFont typeface="Arial"/>
                <a:buNone/>
              </a:pPr>
              <a:endParaRPr sz="1800" kern="0">
                <a:solidFill>
                  <a:srgbClr val="262626"/>
                </a:solidFill>
                <a:latin typeface="Calibri"/>
                <a:ea typeface="Calibri"/>
                <a:cs typeface="Calibri"/>
                <a:sym typeface="Calibri"/>
              </a:endParaRPr>
            </a:p>
          </p:txBody>
        </p:sp>
        <p:sp>
          <p:nvSpPr>
            <p:cNvPr id="104" name="Shape 104"/>
            <p:cNvSpPr/>
            <p:nvPr/>
          </p:nvSpPr>
          <p:spPr>
            <a:xfrm>
              <a:off x="943437" y="1762201"/>
              <a:ext cx="2033678" cy="2175716"/>
            </a:xfrm>
            <a:prstGeom prst="rect">
              <a:avLst/>
            </a:prstGeom>
            <a:blipFill rotWithShape="1">
              <a:blip r:embed="rId4">
                <a:alphaModFix/>
              </a:blip>
              <a:stretch>
                <a:fillRect/>
              </a:stretch>
            </a:blipFill>
            <a:ln>
              <a:noFill/>
            </a:ln>
          </p:spPr>
          <p:txBody>
            <a:bodyPr lIns="0" tIns="0" rIns="0" bIns="0" anchor="t" anchorCtr="0">
              <a:noAutofit/>
            </a:bodyPr>
            <a:lstStyle/>
            <a:p>
              <a:pPr defTabSz="914400">
                <a:buClr>
                  <a:srgbClr val="262626"/>
                </a:buClr>
                <a:buFont typeface="Arial"/>
                <a:buNone/>
              </a:pPr>
              <a:endParaRPr sz="1800" kern="0">
                <a:solidFill>
                  <a:srgbClr val="262626"/>
                </a:solidFill>
                <a:cs typeface="Arial"/>
                <a:sym typeface="Arial"/>
              </a:endParaRPr>
            </a:p>
          </p:txBody>
        </p:sp>
      </p:grpSp>
      <p:sp>
        <p:nvSpPr>
          <p:cNvPr id="105" name="Shape 105"/>
          <p:cNvSpPr txBox="1"/>
          <p:nvPr/>
        </p:nvSpPr>
        <p:spPr>
          <a:xfrm>
            <a:off x="7725050" y="4795837"/>
            <a:ext cx="894796"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kern="0">
                <a:solidFill>
                  <a:srgbClr val="0070C0"/>
                </a:solidFill>
                <a:latin typeface="Tahoma"/>
                <a:ea typeface="Tahoma"/>
                <a:cs typeface="Tahoma"/>
                <a:sym typeface="Tahoma"/>
              </a:rPr>
              <a:t>Course Url</a:t>
            </a:r>
          </a:p>
        </p:txBody>
      </p:sp>
      <p:sp>
        <p:nvSpPr>
          <p:cNvPr id="106" name="Shape 106"/>
          <p:cNvSpPr txBox="1"/>
          <p:nvPr/>
        </p:nvSpPr>
        <p:spPr>
          <a:xfrm>
            <a:off x="3434407" y="1064248"/>
            <a:ext cx="2091223" cy="1200329"/>
          </a:xfrm>
          <a:prstGeom prst="rect">
            <a:avLst/>
          </a:prstGeom>
          <a:noFill/>
          <a:ln>
            <a:noFill/>
          </a:ln>
        </p:spPr>
        <p:txBody>
          <a:bodyPr lIns="91425" tIns="45700" rIns="91425" bIns="45700" anchor="t" anchorCtr="0">
            <a:noAutofit/>
          </a:bodyPr>
          <a:lstStyle/>
          <a:p>
            <a:pPr algn="ctr" defTabSz="914400">
              <a:buClr>
                <a:srgbClr val="262626"/>
              </a:buClr>
              <a:buSzPct val="25000"/>
              <a:buFont typeface="Tahoma"/>
              <a:buNone/>
            </a:pPr>
            <a:r>
              <a:rPr lang="en-US" sz="1200" kern="0">
                <a:solidFill>
                  <a:srgbClr val="262626"/>
                </a:solidFill>
                <a:latin typeface="Tahoma"/>
                <a:ea typeface="Tahoma"/>
                <a:cs typeface="Tahoma"/>
                <a:sym typeface="Tahoma"/>
              </a:rPr>
              <a:t>Hello There!!</a:t>
            </a:r>
          </a:p>
          <a:p>
            <a:pPr algn="ctr" defTabSz="914400">
              <a:buClr>
                <a:srgbClr val="262626"/>
              </a:buClr>
              <a:buSzPct val="25000"/>
              <a:buFont typeface="Tahoma"/>
              <a:buNone/>
            </a:pPr>
            <a:r>
              <a:rPr lang="en-US" sz="1200" kern="0">
                <a:solidFill>
                  <a:srgbClr val="262626"/>
                </a:solidFill>
                <a:latin typeface="Tahoma"/>
                <a:ea typeface="Tahoma"/>
                <a:cs typeface="Tahoma"/>
                <a:sym typeface="Tahoma"/>
              </a:rPr>
              <a:t>My name is Annie. </a:t>
            </a:r>
            <a:br>
              <a:rPr lang="en-US" sz="1200" kern="0">
                <a:solidFill>
                  <a:srgbClr val="262626"/>
                </a:solidFill>
                <a:latin typeface="Tahoma"/>
                <a:ea typeface="Tahoma"/>
                <a:cs typeface="Tahoma"/>
                <a:sym typeface="Tahoma"/>
              </a:rPr>
            </a:br>
            <a:r>
              <a:rPr lang="en-US" sz="1200" kern="0">
                <a:solidFill>
                  <a:srgbClr val="262626"/>
                </a:solidFill>
                <a:latin typeface="Tahoma"/>
                <a:ea typeface="Tahoma"/>
                <a:cs typeface="Tahoma"/>
                <a:sym typeface="Tahoma"/>
              </a:rPr>
              <a:t>I love quizzes and</a:t>
            </a:r>
          </a:p>
          <a:p>
            <a:pPr algn="ctr" defTabSz="914400">
              <a:buClr>
                <a:srgbClr val="262626"/>
              </a:buClr>
              <a:buSzPct val="25000"/>
              <a:buFont typeface="Tahoma"/>
              <a:buNone/>
            </a:pPr>
            <a:r>
              <a:rPr lang="en-US" sz="1200" kern="0">
                <a:solidFill>
                  <a:srgbClr val="262626"/>
                </a:solidFill>
                <a:latin typeface="Tahoma"/>
                <a:ea typeface="Tahoma"/>
                <a:cs typeface="Tahoma"/>
                <a:sym typeface="Tahoma"/>
              </a:rPr>
              <a:t>puzzles and I am here to make you guys think and answer my questions.</a:t>
            </a:r>
          </a:p>
        </p:txBody>
      </p:sp>
      <p:sp>
        <p:nvSpPr>
          <p:cNvPr id="107" name="Shape 107"/>
          <p:cNvSpPr/>
          <p:nvPr/>
        </p:nvSpPr>
        <p:spPr>
          <a:xfrm>
            <a:off x="3329312" y="986319"/>
            <a:ext cx="2301412" cy="1520575"/>
          </a:xfrm>
          <a:prstGeom prst="wedgeEllipseCallout">
            <a:avLst>
              <a:gd name="adj1" fmla="val -66422"/>
              <a:gd name="adj2" fmla="val 52921"/>
            </a:avLst>
          </a:prstGeom>
          <a:noFill/>
          <a:ln w="25400" cap="flat">
            <a:solidFill>
              <a:schemeClr val="dk1"/>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Arial"/>
              <a:buNone/>
            </a:pPr>
            <a:endParaRPr kern="0">
              <a:solidFill>
                <a:srgbClr val="FFFFFF"/>
              </a:solidFill>
              <a:cs typeface="Arial"/>
              <a:sym typeface="Arial"/>
            </a:endParaRPr>
          </a:p>
        </p:txBody>
      </p:sp>
    </p:spTree>
    <p:extLst>
      <p:ext uri="{BB962C8B-B14F-4D97-AF65-F5344CB8AC3E}">
        <p14:creationId xmlns:p14="http://schemas.microsoft.com/office/powerpoint/2010/main" val="26065782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Hands - on">
    <p:bg>
      <p:bgPr>
        <a:blipFill rotWithShape="1">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Shape 109"/>
          <p:cNvSpPr txBox="1">
            <a:spLocks noGrp="1"/>
          </p:cNvSpPr>
          <p:nvPr>
            <p:ph type="sldNum" idx="12"/>
          </p:nvPr>
        </p:nvSpPr>
        <p:spPr>
          <a:xfrm>
            <a:off x="6553200" y="4767264"/>
            <a:ext cx="2133599" cy="273843"/>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464646"/>
                </a:solidFill>
                <a:latin typeface="Calibri"/>
                <a:ea typeface="Calibri"/>
                <a:cs typeface="Calibri"/>
                <a:sym typeface="Calibri"/>
              </a:defRPr>
            </a:lvl1pPr>
          </a:lstStyle>
          <a:p>
            <a:pPr defTabSz="914400">
              <a:buSzPct val="25000"/>
            </a:pPr>
            <a:fld id="{00000000-1234-1234-1234-123412341234}" type="slidenum">
              <a:rPr lang="en-US" kern="0"/>
              <a:pPr defTabSz="914400">
                <a:buSzPct val="25000"/>
              </a:pPr>
              <a:t>‹#›</a:t>
            </a:fld>
            <a:endParaRPr lang="en-US" kern="0"/>
          </a:p>
        </p:txBody>
      </p:sp>
      <p:sp>
        <p:nvSpPr>
          <p:cNvPr id="110" name="Shape 110"/>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pic>
        <p:nvPicPr>
          <p:cNvPr id="111" name="Shape 111"/>
          <p:cNvPicPr preferRelativeResize="0"/>
          <p:nvPr/>
        </p:nvPicPr>
        <p:blipFill rotWithShape="1">
          <a:blip r:embed="rId3">
            <a:alphaModFix/>
          </a:blip>
          <a:srcRect b="19534"/>
          <a:stretch/>
        </p:blipFill>
        <p:spPr>
          <a:xfrm>
            <a:off x="7315200" y="209552"/>
            <a:ext cx="1714500" cy="346074"/>
          </a:xfrm>
          <a:prstGeom prst="rect">
            <a:avLst/>
          </a:prstGeom>
          <a:noFill/>
          <a:ln>
            <a:noFill/>
          </a:ln>
        </p:spPr>
      </p:pic>
      <p:pic>
        <p:nvPicPr>
          <p:cNvPr id="112" name="Shape 112"/>
          <p:cNvPicPr preferRelativeResize="0"/>
          <p:nvPr/>
        </p:nvPicPr>
        <p:blipFill rotWithShape="1">
          <a:blip r:embed="rId4">
            <a:alphaModFix/>
          </a:blip>
          <a:srcRect/>
          <a:stretch/>
        </p:blipFill>
        <p:spPr>
          <a:xfrm>
            <a:off x="3982166" y="1425362"/>
            <a:ext cx="4911175" cy="2790795"/>
          </a:xfrm>
          <a:prstGeom prst="rect">
            <a:avLst/>
          </a:prstGeom>
          <a:noFill/>
          <a:ln>
            <a:noFill/>
          </a:ln>
        </p:spPr>
      </p:pic>
      <p:sp>
        <p:nvSpPr>
          <p:cNvPr id="113" name="Shape 113"/>
          <p:cNvSpPr txBox="1"/>
          <p:nvPr/>
        </p:nvSpPr>
        <p:spPr>
          <a:xfrm>
            <a:off x="7725050" y="4795837"/>
            <a:ext cx="894796"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kern="0">
                <a:solidFill>
                  <a:srgbClr val="0070C0"/>
                </a:solidFill>
                <a:latin typeface="Tahoma"/>
                <a:ea typeface="Tahoma"/>
                <a:cs typeface="Tahoma"/>
                <a:sym typeface="Tahoma"/>
              </a:rPr>
              <a:t>Course Url</a:t>
            </a:r>
          </a:p>
        </p:txBody>
      </p:sp>
      <p:sp>
        <p:nvSpPr>
          <p:cNvPr id="114" name="Shape 114"/>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3327505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urse Top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Course</a:t>
            </a:r>
            <a:r>
              <a:rPr lang="en-US" sz="1200" baseline="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solidFill>
                  <a:srgbClr val="0070C0"/>
                </a:solidFill>
                <a:latin typeface="Tahoma" panose="020B0604030504040204" pitchFamily="34" charset="0"/>
                <a:ea typeface="Tahoma" panose="020B0604030504040204" pitchFamily="34" charset="0"/>
                <a:cs typeface="Tahoma" panose="020B0604030504040204" pitchFamily="34" charset="0"/>
              </a:rPr>
              <a:t>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2"/>
          <p:cNvSpPr>
            <a:spLocks noGrp="1"/>
          </p:cNvSpPr>
          <p:nvPr userDrawn="1"/>
        </p:nvSpPr>
        <p:spPr>
          <a:xfrm>
            <a:off x="517134" y="771550"/>
            <a:ext cx="4373810"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1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b="1" dirty="0">
                <a:latin typeface="Tahoma" panose="020B0604030504040204" pitchFamily="34" charset="0"/>
                <a:ea typeface="Tahoma" panose="020B0604030504040204" pitchFamily="34" charset="0"/>
                <a:cs typeface="Tahoma" panose="020B0604030504040204" pitchFamily="34" charset="0"/>
              </a:rPr>
              <a:t>Introduction to Pentaho BI Suite</a:t>
            </a:r>
            <a:r>
              <a:rPr lang="en-IN" sz="1200" dirty="0" smtClean="0">
                <a:latin typeface="Tahoma" panose="020B0604030504040204" pitchFamily="34" charset="0"/>
                <a:ea typeface="Tahoma" panose="020B0604030504040204" pitchFamily="34" charset="0"/>
                <a:cs typeface="Tahoma" panose="020B0604030504040204" pitchFamily="34" charset="0"/>
              </a:rPr>
              <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2</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Report Designer - Basic</a:t>
            </a:r>
            <a:br>
              <a:rPr lang="en-IN" sz="1200" dirty="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3</a:t>
            </a: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Report </a:t>
            </a:r>
            <a:r>
              <a:rPr lang="en-IN" sz="1200" dirty="0" smtClean="0">
                <a:latin typeface="Tahoma" panose="020B0604030504040204" pitchFamily="34" charset="0"/>
                <a:ea typeface="Tahoma" panose="020B0604030504040204" pitchFamily="34" charset="0"/>
                <a:cs typeface="Tahoma" panose="020B0604030504040204" pitchFamily="34" charset="0"/>
              </a:rPr>
              <a:t>Designer - Advanced</a:t>
            </a:r>
            <a:r>
              <a:rPr lang="en-IN" sz="1200" dirty="0">
                <a:latin typeface="Tahoma" panose="020B0604030504040204" pitchFamily="34" charset="0"/>
                <a:ea typeface="Tahoma" panose="020B0604030504040204" pitchFamily="34" charset="0"/>
                <a:cs typeface="Tahoma" panose="020B0604030504040204" pitchFamily="34" charset="0"/>
              </a:rPr>
              <a:t/>
            </a:r>
            <a:br>
              <a:rPr lang="en-IN" sz="1200" dirty="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4</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a:t>
            </a:r>
            <a:r>
              <a:rPr lang="en-IN" sz="1200" dirty="0" smtClean="0">
                <a:latin typeface="Tahoma" panose="020B0604030504040204" pitchFamily="34" charset="0"/>
                <a:ea typeface="Tahoma" panose="020B0604030504040204" pitchFamily="34" charset="0"/>
                <a:cs typeface="Tahoma" panose="020B0604030504040204" pitchFamily="34" charset="0"/>
              </a:rPr>
              <a:t>- Introduction</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5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 Transformation</a:t>
            </a:r>
            <a:br>
              <a:rPr lang="en-IN" sz="1200" dirty="0">
                <a:latin typeface="Tahoma" panose="020B0604030504040204" pitchFamily="34" charset="0"/>
                <a:ea typeface="Tahoma" panose="020B0604030504040204" pitchFamily="34" charset="0"/>
                <a:cs typeface="Tahoma" panose="020B0604030504040204" pitchFamily="34" charset="0"/>
              </a:rPr>
            </a:b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6</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 Job and More</a:t>
            </a:r>
          </a:p>
          <a:p>
            <a:pPr lvl="1">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p:txBody>
      </p:sp>
      <p:sp>
        <p:nvSpPr>
          <p:cNvPr id="10" name="Content Placeholder 2"/>
          <p:cNvSpPr>
            <a:spLocks noGrp="1"/>
          </p:cNvSpPr>
          <p:nvPr userDrawn="1"/>
        </p:nvSpPr>
        <p:spPr>
          <a:xfrm>
            <a:off x="4580404" y="771550"/>
            <a:ext cx="4106416"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7</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BA Server and User </a:t>
            </a:r>
            <a:r>
              <a:rPr lang="en-IN" sz="1200" dirty="0" smtClean="0">
                <a:latin typeface="Tahoma" panose="020B0604030504040204" pitchFamily="34" charset="0"/>
                <a:ea typeface="Tahoma" panose="020B0604030504040204" pitchFamily="34" charset="0"/>
                <a:cs typeface="Tahoma" panose="020B0604030504040204" pitchFamily="34" charset="0"/>
              </a:rPr>
              <a:t>Console</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8</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Project</a:t>
            </a:r>
            <a:endParaRPr lang="en-IN" sz="1200" dirty="0">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9739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genda for the next class">
    <p:bg>
      <p:bgPr>
        <a:blipFill rotWithShape="1">
          <a:blip r:embed="rId2">
            <a:alphaModFix/>
          </a:blip>
          <a:stretch>
            <a:fillRect/>
          </a:stretch>
        </a:blipFill>
        <a:effectLst/>
      </p:bgPr>
    </p:bg>
    <p:spTree>
      <p:nvGrpSpPr>
        <p:cNvPr id="1" name="Shape 115"/>
        <p:cNvGrpSpPr/>
        <p:nvPr/>
      </p:nvGrpSpPr>
      <p:grpSpPr>
        <a:xfrm>
          <a:off x="0" y="0"/>
          <a:ext cx="0" cy="0"/>
          <a:chOff x="0" y="0"/>
          <a:chExt cx="0" cy="0"/>
        </a:xfrm>
      </p:grpSpPr>
      <p:sp>
        <p:nvSpPr>
          <p:cNvPr id="117" name="Shape 117"/>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sp>
        <p:nvSpPr>
          <p:cNvPr id="119" name="Shape 119"/>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8" name="TextBox 7"/>
          <p:cNvSpPr txBox="1"/>
          <p:nvPr userDrawn="1"/>
        </p:nvSpPr>
        <p:spPr>
          <a:xfrm>
            <a:off x="5724128" y="4795838"/>
            <a:ext cx="3446649"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Pr>
              <a:t>www.edureka.co/data-visualization-with-tableau</a:t>
            </a:r>
            <a:endParaRPr lang="en-IN" sz="1200" dirty="0">
              <a:solidFill>
                <a:srgbClr val="0070C0"/>
              </a:solidFill>
              <a:latin typeface="Tahoma" pitchFamily="34" charset="0"/>
              <a:ea typeface="Tahoma" pitchFamily="34" charset="0"/>
              <a:cs typeface="Tahoma" pitchFamily="34" charset="0"/>
              <a:sym typeface="Arial"/>
            </a:endParaRPr>
          </a:p>
        </p:txBody>
      </p:sp>
      <p:pic>
        <p:nvPicPr>
          <p:cNvPr id="9" name="Picture 8"/>
          <p:cNvPicPr>
            <a:picLocks noChangeAspect="1"/>
          </p:cNvPicPr>
          <p:nvPr userDrawn="1"/>
        </p:nvPicPr>
        <p:blipFill>
          <a:blip r:embed="rId3"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pic>
        <p:nvPicPr>
          <p:cNvPr id="11"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641141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Pre-work">
    <p:bg>
      <p:bgPr>
        <a:blipFill rotWithShape="1">
          <a:blip r:embed="rId2">
            <a:alphaModFix/>
          </a:blip>
          <a:stretch>
            <a:fillRect/>
          </a:stretch>
        </a:blipFill>
        <a:effectLst/>
      </p:bgPr>
    </p:bg>
    <p:spTree>
      <p:nvGrpSpPr>
        <p:cNvPr id="1" name="Shape 122"/>
        <p:cNvGrpSpPr/>
        <p:nvPr/>
      </p:nvGrpSpPr>
      <p:grpSpPr>
        <a:xfrm>
          <a:off x="0" y="0"/>
          <a:ext cx="0" cy="0"/>
          <a:chOff x="0" y="0"/>
          <a:chExt cx="0" cy="0"/>
        </a:xfrm>
      </p:grpSpPr>
      <p:sp>
        <p:nvSpPr>
          <p:cNvPr id="124" name="Shape 124"/>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pic>
        <p:nvPicPr>
          <p:cNvPr id="125" name="Shape 125"/>
          <p:cNvPicPr preferRelativeResize="0"/>
          <p:nvPr/>
        </p:nvPicPr>
        <p:blipFill rotWithShape="1">
          <a:blip r:embed="rId3">
            <a:alphaModFix/>
          </a:blip>
          <a:srcRect b="19534"/>
          <a:stretch/>
        </p:blipFill>
        <p:spPr>
          <a:xfrm>
            <a:off x="7315200" y="209552"/>
            <a:ext cx="1714500" cy="346074"/>
          </a:xfrm>
          <a:prstGeom prst="rect">
            <a:avLst/>
          </a:prstGeom>
          <a:noFill/>
          <a:ln>
            <a:noFill/>
          </a:ln>
        </p:spPr>
      </p:pic>
      <p:sp>
        <p:nvSpPr>
          <p:cNvPr id="128" name="Shape 128"/>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10" name="TextBox 9"/>
          <p:cNvSpPr txBox="1"/>
          <p:nvPr userDrawn="1"/>
        </p:nvSpPr>
        <p:spPr>
          <a:xfrm>
            <a:off x="5724128" y="4795838"/>
            <a:ext cx="3446649"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Pr>
              <a:t>www.edureka.co/data-visualization-with-tableau</a:t>
            </a:r>
            <a:endParaRPr lang="en-IN" sz="1200" dirty="0">
              <a:solidFill>
                <a:srgbClr val="0070C0"/>
              </a:solidFill>
              <a:latin typeface="Tahoma" pitchFamily="34" charset="0"/>
              <a:ea typeface="Tahoma" pitchFamily="34" charset="0"/>
              <a:cs typeface="Tahoma" pitchFamily="34" charset="0"/>
              <a:sym typeface="Arial"/>
            </a:endParaRPr>
          </a:p>
        </p:txBody>
      </p:sp>
      <p:pic>
        <p:nvPicPr>
          <p:cNvPr id="13" name="Picture 12"/>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Tree>
    <p:extLst>
      <p:ext uri="{BB962C8B-B14F-4D97-AF65-F5344CB8AC3E}">
        <p14:creationId xmlns:p14="http://schemas.microsoft.com/office/powerpoint/2010/main" val="952313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opyright">
    <p:bg>
      <p:bgPr>
        <a:blipFill rotWithShape="1">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Shape 130"/>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pic>
        <p:nvPicPr>
          <p:cNvPr id="131" name="Shape 131"/>
          <p:cNvPicPr preferRelativeResize="0"/>
          <p:nvPr/>
        </p:nvPicPr>
        <p:blipFill rotWithShape="1">
          <a:blip r:embed="rId3">
            <a:alphaModFix/>
          </a:blip>
          <a:srcRect b="19534"/>
          <a:stretch/>
        </p:blipFill>
        <p:spPr>
          <a:xfrm>
            <a:off x="7315200" y="209552"/>
            <a:ext cx="1714500" cy="346074"/>
          </a:xfrm>
          <a:prstGeom prst="rect">
            <a:avLst/>
          </a:prstGeom>
          <a:noFill/>
          <a:ln>
            <a:noFill/>
          </a:ln>
        </p:spPr>
      </p:pic>
      <p:sp>
        <p:nvSpPr>
          <p:cNvPr id="132" name="Shape 132"/>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133" name="Shape 133"/>
          <p:cNvSpPr txBox="1"/>
          <p:nvPr/>
        </p:nvSpPr>
        <p:spPr>
          <a:xfrm>
            <a:off x="7725050" y="4795837"/>
            <a:ext cx="894796"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kern="0">
                <a:solidFill>
                  <a:srgbClr val="0070C0"/>
                </a:solidFill>
                <a:latin typeface="Tahoma"/>
                <a:ea typeface="Tahoma"/>
                <a:cs typeface="Tahoma"/>
                <a:sym typeface="Tahoma"/>
              </a:rPr>
              <a:t>Course Url</a:t>
            </a:r>
          </a:p>
        </p:txBody>
      </p:sp>
      <p:pic>
        <p:nvPicPr>
          <p:cNvPr id="134" name="Shape 134"/>
          <p:cNvPicPr preferRelativeResize="0"/>
          <p:nvPr/>
        </p:nvPicPr>
        <p:blipFill rotWithShape="1">
          <a:blip r:embed="rId4">
            <a:alphaModFix/>
          </a:blip>
          <a:srcRect/>
          <a:stretch/>
        </p:blipFill>
        <p:spPr>
          <a:xfrm>
            <a:off x="2315075" y="729258"/>
            <a:ext cx="4226401" cy="4414241"/>
          </a:xfrm>
          <a:prstGeom prst="rect">
            <a:avLst/>
          </a:prstGeom>
          <a:noFill/>
          <a:ln>
            <a:noFill/>
          </a:ln>
        </p:spPr>
      </p:pic>
      <p:sp>
        <p:nvSpPr>
          <p:cNvPr id="135" name="Shape 135"/>
          <p:cNvSpPr/>
          <p:nvPr/>
        </p:nvSpPr>
        <p:spPr>
          <a:xfrm>
            <a:off x="533400" y="819150"/>
            <a:ext cx="8305799" cy="954106"/>
          </a:xfrm>
          <a:prstGeom prst="rect">
            <a:avLst/>
          </a:prstGeom>
          <a:noFill/>
          <a:ln>
            <a:noFill/>
          </a:ln>
        </p:spPr>
        <p:txBody>
          <a:bodyPr lIns="91425" tIns="45700" rIns="91425" bIns="45700" anchor="t" anchorCtr="0">
            <a:noAutofit/>
          </a:bodyPr>
          <a:lstStyle/>
          <a:p>
            <a:pPr defTabSz="914400">
              <a:buClr>
                <a:srgbClr val="262626"/>
              </a:buClr>
              <a:buSzPct val="25000"/>
              <a:buFont typeface="Tahoma"/>
              <a:buNone/>
            </a:pPr>
            <a:r>
              <a:rPr lang="en-US" sz="1400" kern="0">
                <a:solidFill>
                  <a:srgbClr val="262626"/>
                </a:solidFill>
                <a:latin typeface="Tahoma"/>
                <a:ea typeface="Tahoma"/>
                <a:cs typeface="Tahoma"/>
                <a:sym typeface="Tahoma"/>
              </a:rPr>
              <a:t>This courseware is copyright © edureka 2014. Any reproduction without expressed written</a:t>
            </a:r>
          </a:p>
          <a:p>
            <a:pPr defTabSz="914400">
              <a:buClr>
                <a:srgbClr val="262626"/>
              </a:buClr>
              <a:buSzPct val="25000"/>
              <a:buFont typeface="Tahoma"/>
              <a:buNone/>
            </a:pPr>
            <a:r>
              <a:rPr lang="en-US" sz="1400" kern="0">
                <a:solidFill>
                  <a:srgbClr val="262626"/>
                </a:solidFill>
                <a:latin typeface="Tahoma"/>
                <a:ea typeface="Tahoma"/>
                <a:cs typeface="Tahoma"/>
                <a:sym typeface="Tahoma"/>
              </a:rPr>
              <a:t>permission from edureka is strictly forbidden. PMI members, credential holders, and REP’s</a:t>
            </a:r>
          </a:p>
          <a:p>
            <a:pPr defTabSz="914400">
              <a:buClr>
                <a:srgbClr val="262626"/>
              </a:buClr>
              <a:buSzPct val="25000"/>
              <a:buFont typeface="Tahoma"/>
              <a:buNone/>
            </a:pPr>
            <a:r>
              <a:rPr lang="en-US" sz="1400" kern="0">
                <a:solidFill>
                  <a:srgbClr val="262626"/>
                </a:solidFill>
                <a:latin typeface="Tahoma"/>
                <a:ea typeface="Tahoma"/>
                <a:cs typeface="Tahoma"/>
                <a:sym typeface="Tahoma"/>
              </a:rPr>
              <a:t>who Engage in unauthorized duplication of the courseware will be held duly accountable by</a:t>
            </a:r>
          </a:p>
          <a:p>
            <a:pPr defTabSz="914400">
              <a:buClr>
                <a:srgbClr val="262626"/>
              </a:buClr>
              <a:buSzPct val="25000"/>
              <a:buFont typeface="Tahoma"/>
              <a:buNone/>
            </a:pPr>
            <a:r>
              <a:rPr lang="en-US" sz="1400" kern="0">
                <a:solidFill>
                  <a:srgbClr val="262626"/>
                </a:solidFill>
                <a:latin typeface="Tahoma"/>
                <a:ea typeface="Tahoma"/>
                <a:cs typeface="Tahoma"/>
                <a:sym typeface="Tahoma"/>
              </a:rPr>
              <a:t>the PMI Ethics Committee.</a:t>
            </a:r>
          </a:p>
        </p:txBody>
      </p:sp>
    </p:spTree>
    <p:extLst>
      <p:ext uri="{BB962C8B-B14F-4D97-AF65-F5344CB8AC3E}">
        <p14:creationId xmlns:p14="http://schemas.microsoft.com/office/powerpoint/2010/main" val="5335645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References">
    <p:bg>
      <p:bgPr>
        <a:blipFill rotWithShape="1">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Shape 137"/>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pic>
        <p:nvPicPr>
          <p:cNvPr id="138" name="Shape 138"/>
          <p:cNvPicPr preferRelativeResize="0"/>
          <p:nvPr/>
        </p:nvPicPr>
        <p:blipFill rotWithShape="1">
          <a:blip r:embed="rId3">
            <a:alphaModFix/>
          </a:blip>
          <a:srcRect b="19534"/>
          <a:stretch/>
        </p:blipFill>
        <p:spPr>
          <a:xfrm>
            <a:off x="7315200" y="209552"/>
            <a:ext cx="1714500" cy="346074"/>
          </a:xfrm>
          <a:prstGeom prst="rect">
            <a:avLst/>
          </a:prstGeom>
          <a:noFill/>
          <a:ln>
            <a:noFill/>
          </a:ln>
        </p:spPr>
      </p:pic>
      <p:sp>
        <p:nvSpPr>
          <p:cNvPr id="139" name="Shape 139"/>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140" name="Shape 140"/>
          <p:cNvSpPr txBox="1"/>
          <p:nvPr/>
        </p:nvSpPr>
        <p:spPr>
          <a:xfrm>
            <a:off x="7725050" y="4795837"/>
            <a:ext cx="894796"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kern="0">
                <a:solidFill>
                  <a:srgbClr val="0070C0"/>
                </a:solidFill>
                <a:latin typeface="Tahoma"/>
                <a:ea typeface="Tahoma"/>
                <a:cs typeface="Tahoma"/>
                <a:sym typeface="Tahoma"/>
              </a:rPr>
              <a:t>Course Url</a:t>
            </a:r>
          </a:p>
        </p:txBody>
      </p:sp>
    </p:spTree>
    <p:extLst>
      <p:ext uri="{BB962C8B-B14F-4D97-AF65-F5344CB8AC3E}">
        <p14:creationId xmlns:p14="http://schemas.microsoft.com/office/powerpoint/2010/main" val="18148503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Formula">
    <p:bg>
      <p:bgPr>
        <a:blipFill rotWithShape="1">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Shape 142"/>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pic>
        <p:nvPicPr>
          <p:cNvPr id="143" name="Shape 143"/>
          <p:cNvPicPr preferRelativeResize="0"/>
          <p:nvPr/>
        </p:nvPicPr>
        <p:blipFill rotWithShape="1">
          <a:blip r:embed="rId3">
            <a:alphaModFix/>
          </a:blip>
          <a:srcRect b="19534"/>
          <a:stretch/>
        </p:blipFill>
        <p:spPr>
          <a:xfrm>
            <a:off x="7315200" y="209552"/>
            <a:ext cx="1714500" cy="346074"/>
          </a:xfrm>
          <a:prstGeom prst="rect">
            <a:avLst/>
          </a:prstGeom>
          <a:noFill/>
          <a:ln>
            <a:noFill/>
          </a:ln>
        </p:spPr>
      </p:pic>
      <p:sp>
        <p:nvSpPr>
          <p:cNvPr id="144" name="Shape 144"/>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145" name="Shape 145"/>
          <p:cNvSpPr txBox="1"/>
          <p:nvPr/>
        </p:nvSpPr>
        <p:spPr>
          <a:xfrm>
            <a:off x="7725050" y="4795837"/>
            <a:ext cx="894796"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kern="0">
                <a:solidFill>
                  <a:srgbClr val="0070C0"/>
                </a:solidFill>
                <a:latin typeface="Tahoma"/>
                <a:ea typeface="Tahoma"/>
                <a:cs typeface="Tahoma"/>
                <a:sym typeface="Tahoma"/>
              </a:rPr>
              <a:t>Course Url</a:t>
            </a:r>
          </a:p>
        </p:txBody>
      </p:sp>
    </p:spTree>
    <p:extLst>
      <p:ext uri="{BB962C8B-B14F-4D97-AF65-F5344CB8AC3E}">
        <p14:creationId xmlns:p14="http://schemas.microsoft.com/office/powerpoint/2010/main" val="41959928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What’s within the LMS?">
    <p:bg>
      <p:bgPr>
        <a:blipFill rotWithShape="1">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Shape 147"/>
          <p:cNvSpPr/>
          <p:nvPr/>
        </p:nvSpPr>
        <p:spPr>
          <a:xfrm>
            <a:off x="0" y="598500"/>
            <a:ext cx="466344" cy="82296"/>
          </a:xfrm>
          <a:prstGeom prst="rect">
            <a:avLst/>
          </a:prstGeom>
          <a:solidFill>
            <a:srgbClr val="5C9B1D"/>
          </a:solidFill>
          <a:ln>
            <a:noFill/>
          </a:ln>
        </p:spPr>
        <p:txBody>
          <a:bodyPr lIns="91425" tIns="45700" rIns="91425" bIns="45700" anchor="ctr" anchorCtr="0">
            <a:noAutofit/>
          </a:bodyPr>
          <a:lstStyle/>
          <a:p>
            <a:pPr algn="ctr" defTabSz="914400">
              <a:buClr>
                <a:srgbClr val="000000"/>
              </a:buClr>
              <a:buFont typeface="Arial"/>
              <a:buNone/>
            </a:pPr>
            <a:endParaRPr sz="1800" kern="0">
              <a:solidFill>
                <a:srgbClr val="FFFFFF"/>
              </a:solidFill>
              <a:cs typeface="Arial"/>
              <a:sym typeface="Arial"/>
            </a:endParaRPr>
          </a:p>
        </p:txBody>
      </p:sp>
      <p:pic>
        <p:nvPicPr>
          <p:cNvPr id="148" name="Shape 148"/>
          <p:cNvPicPr preferRelativeResize="0"/>
          <p:nvPr/>
        </p:nvPicPr>
        <p:blipFill rotWithShape="1">
          <a:blip r:embed="rId3">
            <a:alphaModFix/>
          </a:blip>
          <a:srcRect b="19534"/>
          <a:stretch/>
        </p:blipFill>
        <p:spPr>
          <a:xfrm>
            <a:off x="7315200" y="209552"/>
            <a:ext cx="1714500" cy="346074"/>
          </a:xfrm>
          <a:prstGeom prst="rect">
            <a:avLst/>
          </a:prstGeom>
          <a:noFill/>
          <a:ln>
            <a:noFill/>
          </a:ln>
        </p:spPr>
      </p:pic>
      <p:sp>
        <p:nvSpPr>
          <p:cNvPr id="149" name="Shape 149"/>
          <p:cNvSpPr txBox="1"/>
          <p:nvPr/>
        </p:nvSpPr>
        <p:spPr>
          <a:xfrm>
            <a:off x="34925" y="4795839"/>
            <a:ext cx="1441449"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b="1" kern="0">
                <a:solidFill>
                  <a:srgbClr val="0070C0"/>
                </a:solidFill>
                <a:latin typeface="Tahoma"/>
                <a:ea typeface="Tahoma"/>
                <a:cs typeface="Tahoma"/>
                <a:sym typeface="Tahoma"/>
              </a:rPr>
              <a:t>Slide</a:t>
            </a:r>
            <a:r>
              <a:rPr lang="en-US" sz="1200" kern="0">
                <a:solidFill>
                  <a:srgbClr val="0070C0"/>
                </a:solidFill>
                <a:latin typeface="Tahoma"/>
                <a:ea typeface="Tahoma"/>
                <a:cs typeface="Tahoma"/>
                <a:sym typeface="Tahoma"/>
              </a:rPr>
              <a:t> </a:t>
            </a:r>
            <a:fld id="{00000000-1234-1234-1234-123412341234}" type="slidenum">
              <a:rPr lang="en-US" sz="1200" kern="0">
                <a:solidFill>
                  <a:srgbClr val="0070C0"/>
                </a:solidFill>
                <a:latin typeface="Tahoma"/>
                <a:ea typeface="Tahoma"/>
                <a:cs typeface="Tahoma"/>
                <a:sym typeface="Tahoma"/>
              </a:rPr>
              <a:pPr defTabSz="914400">
                <a:buClr>
                  <a:srgbClr val="0070C0"/>
                </a:buClr>
                <a:buSzPct val="25000"/>
                <a:buFont typeface="Tahoma"/>
                <a:buNone/>
              </a:pPr>
              <a:t>‹#›</a:t>
            </a:fld>
            <a:endParaRPr lang="en-US" sz="1200" kern="0">
              <a:solidFill>
                <a:srgbClr val="0070C0"/>
              </a:solidFill>
              <a:latin typeface="Tahoma"/>
              <a:ea typeface="Tahoma"/>
              <a:cs typeface="Tahoma"/>
              <a:sym typeface="Tahoma"/>
            </a:endParaRPr>
          </a:p>
        </p:txBody>
      </p:sp>
      <p:sp>
        <p:nvSpPr>
          <p:cNvPr id="150" name="Shape 150"/>
          <p:cNvSpPr txBox="1"/>
          <p:nvPr/>
        </p:nvSpPr>
        <p:spPr>
          <a:xfrm>
            <a:off x="7725050" y="4795837"/>
            <a:ext cx="894796" cy="276998"/>
          </a:xfrm>
          <a:prstGeom prst="rect">
            <a:avLst/>
          </a:prstGeom>
          <a:noFill/>
          <a:ln>
            <a:noFill/>
          </a:ln>
        </p:spPr>
        <p:txBody>
          <a:bodyPr lIns="91425" tIns="45700" rIns="91425" bIns="45700" anchor="t" anchorCtr="0">
            <a:noAutofit/>
          </a:bodyPr>
          <a:lstStyle/>
          <a:p>
            <a:pPr defTabSz="914400">
              <a:buClr>
                <a:srgbClr val="0070C0"/>
              </a:buClr>
              <a:buSzPct val="25000"/>
              <a:buFont typeface="Tahoma"/>
              <a:buNone/>
            </a:pPr>
            <a:r>
              <a:rPr lang="en-US" sz="1200" kern="0">
                <a:solidFill>
                  <a:srgbClr val="0070C0"/>
                </a:solidFill>
                <a:latin typeface="Tahoma"/>
                <a:ea typeface="Tahoma"/>
                <a:cs typeface="Tahoma"/>
                <a:sym typeface="Tahoma"/>
              </a:rPr>
              <a:t>Course Url</a:t>
            </a:r>
          </a:p>
        </p:txBody>
      </p:sp>
    </p:spTree>
    <p:extLst>
      <p:ext uri="{BB962C8B-B14F-4D97-AF65-F5344CB8AC3E}">
        <p14:creationId xmlns:p14="http://schemas.microsoft.com/office/powerpoint/2010/main" val="1276324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Objectiv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229100" y="1128714"/>
            <a:ext cx="4457700" cy="3638550"/>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userDrawn="1"/>
        </p:nvSpPr>
        <p:spPr>
          <a:xfrm>
            <a:off x="6297856" y="4764109"/>
            <a:ext cx="2495491" cy="276999"/>
          </a:xfrm>
          <a:prstGeom prst="rect">
            <a:avLst/>
          </a:prstGeom>
          <a:noFill/>
        </p:spPr>
        <p:txBody>
          <a:bodyPr wrap="non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www.edureka.co/ios-development</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7" descr="edureka logol.jpg"/>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24162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2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endParaRPr>
          </a:p>
        </p:txBody>
      </p:sp>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7143769" y="4795082"/>
            <a:ext cx="1845890" cy="276999"/>
          </a:xfrm>
          <a:prstGeom prst="rect">
            <a:avLst/>
          </a:prstGeom>
          <a:noFill/>
        </p:spPr>
        <p:txBody>
          <a:bodyPr wrap="none" rtlCol="0">
            <a:spAutoFit/>
          </a:bodyPr>
          <a:lstStyle/>
          <a:p>
            <a:pPr defTabSz="685783"/>
            <a:r>
              <a:rPr lang="en-US" sz="1200" dirty="0">
                <a:solidFill>
                  <a:srgbClr val="0070C0"/>
                </a:solidFill>
                <a:latin typeface="Tahoma" pitchFamily="34" charset="0"/>
                <a:ea typeface="Tahoma" pitchFamily="34" charset="0"/>
                <a:cs typeface="Tahoma" pitchFamily="34" charset="0"/>
              </a:rPr>
              <a:t>www.edureka.in/hadoop</a:t>
            </a:r>
            <a:endParaRPr lang="en-IN" sz="1200" dirty="0">
              <a:solidFill>
                <a:srgbClr val="0070C0"/>
              </a:solidFill>
              <a:latin typeface="Tahoma" pitchFamily="34" charset="0"/>
              <a:ea typeface="Tahoma" pitchFamily="34" charset="0"/>
              <a:cs typeface="Tahoma" pitchFamily="34" charset="0"/>
            </a:endParaRPr>
          </a:p>
        </p:txBody>
      </p:sp>
      <p:pic>
        <p:nvPicPr>
          <p:cNvPr id="9"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8921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b">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endParaRPr>
          </a:p>
        </p:txBody>
      </p:sp>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9" name="Rectangle 8"/>
          <p:cNvSpPr/>
          <p:nvPr userDrawn="1"/>
        </p:nvSpPr>
        <p:spPr>
          <a:xfrm>
            <a:off x="4122036" y="2574648"/>
            <a:ext cx="932285" cy="584775"/>
          </a:xfrm>
          <a:prstGeom prst="rect">
            <a:avLst/>
          </a:prstGeom>
        </p:spPr>
        <p:txBody>
          <a:bodyPr wrap="square">
            <a:spAutoFit/>
          </a:bodyPr>
          <a:lstStyle/>
          <a:p>
            <a:pPr algn="ctr"/>
            <a:r>
              <a:rPr lang="en-IN" sz="3200" b="1" dirty="0" smtClean="0">
                <a:solidFill>
                  <a:srgbClr val="0070C0"/>
                </a:solidFill>
                <a:latin typeface="+mj-lt"/>
                <a:ea typeface="Tahoma" pitchFamily="34" charset="0"/>
                <a:cs typeface="Tahoma" pitchFamily="34" charset="0"/>
              </a:rPr>
              <a:t>LAB</a:t>
            </a:r>
          </a:p>
        </p:txBody>
      </p:sp>
    </p:spTree>
    <p:extLst>
      <p:ext uri="{BB962C8B-B14F-4D97-AF65-F5344CB8AC3E}">
        <p14:creationId xmlns:p14="http://schemas.microsoft.com/office/powerpoint/2010/main" val="2345981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nnie's Q n A Templa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685783"/>
              <a:endParaRPr lang="en-IN" sz="1800" dirty="0">
                <a:solidFill>
                  <a:srgbClr val="262626"/>
                </a:solidFill>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023569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nnie's intro only in modul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685783"/>
              <a:endParaRPr lang="en-IN" sz="1800" dirty="0">
                <a:solidFill>
                  <a:srgbClr val="262626"/>
                </a:solidFill>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2" name="TextBox 11"/>
          <p:cNvSpPr txBox="1"/>
          <p:nvPr userDrawn="1"/>
        </p:nvSpPr>
        <p:spPr>
          <a:xfrm>
            <a:off x="3434408" y="1064248"/>
            <a:ext cx="2091224" cy="1200329"/>
          </a:xfrm>
          <a:prstGeom prst="rect">
            <a:avLst/>
          </a:prstGeom>
          <a:noFill/>
        </p:spPr>
        <p:txBody>
          <a:bodyPr wrap="square" rtlCol="0">
            <a:spAutoFit/>
          </a:bodyPr>
          <a:lstStyle/>
          <a:p>
            <a:pPr algn="ctr"/>
            <a:r>
              <a:rPr lang="en-IN" sz="1200" dirty="0">
                <a:latin typeface="Tahoma" pitchFamily="34" charset="0"/>
                <a:ea typeface="Tahoma" pitchFamily="34" charset="0"/>
                <a:cs typeface="Tahoma" pitchFamily="34" charset="0"/>
              </a:rPr>
              <a:t>Hello There!!</a:t>
            </a:r>
          </a:p>
          <a:p>
            <a:pPr algn="ctr"/>
            <a:r>
              <a:rPr lang="en-IN" sz="1200" dirty="0">
                <a:latin typeface="Tahoma" pitchFamily="34" charset="0"/>
                <a:ea typeface="Tahoma" pitchFamily="34" charset="0"/>
                <a:cs typeface="Tahoma" pitchFamily="34" charset="0"/>
              </a:rPr>
              <a:t>My name is Annie. </a:t>
            </a:r>
            <a:br>
              <a:rPr lang="en-IN" sz="1200" dirty="0">
                <a:latin typeface="Tahoma" pitchFamily="34" charset="0"/>
                <a:ea typeface="Tahoma" pitchFamily="34" charset="0"/>
                <a:cs typeface="Tahoma" pitchFamily="34" charset="0"/>
              </a:rPr>
            </a:br>
            <a:r>
              <a:rPr lang="en-IN" sz="1200" dirty="0">
                <a:latin typeface="Tahoma" pitchFamily="34" charset="0"/>
                <a:ea typeface="Tahoma" pitchFamily="34" charset="0"/>
                <a:cs typeface="Tahoma" pitchFamily="34" charset="0"/>
              </a:rPr>
              <a:t>I love quizzes and</a:t>
            </a:r>
          </a:p>
          <a:p>
            <a:pPr algn="ctr"/>
            <a:r>
              <a:rPr lang="en-IN" sz="1200" dirty="0">
                <a:latin typeface="Tahoma" pitchFamily="34" charset="0"/>
                <a:ea typeface="Tahoma" pitchFamily="34" charset="0"/>
                <a:cs typeface="Tahoma" pitchFamily="34" charset="0"/>
              </a:rPr>
              <a:t>puzzles and I am here to make you guys think and answer my questions.</a:t>
            </a:r>
          </a:p>
        </p:txBody>
      </p:sp>
      <p:sp>
        <p:nvSpPr>
          <p:cNvPr id="14" name="Oval Callout 13"/>
          <p:cNvSpPr/>
          <p:nvPr userDrawn="1"/>
        </p:nvSpPr>
        <p:spPr>
          <a:xfrm>
            <a:off x="3329313" y="986319"/>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3681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Question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a:solidFill>
                <a:prstClr val="white"/>
              </a:solidFill>
            </a:endParaRPr>
          </a:p>
        </p:txBody>
      </p:sp>
      <p:pic>
        <p:nvPicPr>
          <p:cNvPr id="7" name="Picture 6"/>
          <p:cNvPicPr>
            <a:picLocks noChangeAspect="1"/>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rPr>
              <a:t>Questions</a:t>
            </a:r>
          </a:p>
        </p:txBody>
      </p:sp>
      <p:sp>
        <p:nvSpPr>
          <p:cNvPr id="9"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userDrawn="1"/>
        </p:nvSpPr>
        <p:spPr>
          <a:xfrm>
            <a:off x="6368806" y="4764109"/>
            <a:ext cx="2724017" cy="276999"/>
          </a:xfrm>
          <a:prstGeom prst="rect">
            <a:avLst/>
          </a:prstGeom>
          <a:noFill/>
        </p:spPr>
        <p:txBody>
          <a:bodyPr wrap="squar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www.edureka.co/ios-development</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6696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66"/>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66"/>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66"/>
            <a:fld id="{240D5ECE-8B49-45CD-BE81-EF81920D1969}" type="slidenum">
              <a:rPr lang="en-US" smtClean="0">
                <a:solidFill>
                  <a:srgbClr val="262626">
                    <a:tint val="75000"/>
                  </a:srgbClr>
                </a:solidFill>
              </a:rPr>
              <a:pPr defTabSz="685766"/>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5883221"/>
      </p:ext>
    </p:extLst>
  </p:cSld>
  <p:clrMap bg1="lt1" tx1="dk1" bg2="lt2" tx2="dk2" accent1="accent1" accent2="accent2" accent3="accent3" accent4="accent4" accent5="accent5" accent6="accent6" hlink="hlink" folHlink="folHlink"/>
  <p:sldLayoutIdLst>
    <p:sldLayoutId id="2147483703" r:id="rId1"/>
    <p:sldLayoutId id="2147483773" r:id="rId2"/>
    <p:sldLayoutId id="2147483777" r:id="rId3"/>
    <p:sldLayoutId id="2147483772" r:id="rId4"/>
    <p:sldLayoutId id="2147483728" r:id="rId5"/>
    <p:sldLayoutId id="2147483775" r:id="rId6"/>
    <p:sldLayoutId id="2147483774" r:id="rId7"/>
    <p:sldLayoutId id="2147483784" r:id="rId8"/>
    <p:sldLayoutId id="2147483733" r:id="rId9"/>
    <p:sldLayoutId id="2147483747" r:id="rId10"/>
    <p:sldLayoutId id="2147483776" r:id="rId11"/>
    <p:sldLayoutId id="2147483748" r:id="rId12"/>
    <p:sldLayoutId id="2147483749" r:id="rId13"/>
    <p:sldLayoutId id="2147483750" r:id="rId14"/>
    <p:sldLayoutId id="2147483778" r:id="rId15"/>
    <p:sldLayoutId id="2147483779" r:id="rId16"/>
    <p:sldLayoutId id="2147483780" r:id="rId17"/>
    <p:sldLayoutId id="2147483781" r:id="rId18"/>
    <p:sldLayoutId id="2147483782" r:id="rId19"/>
  </p:sldLayoutIdLst>
  <p:timing>
    <p:tnLst>
      <p:par>
        <p:cTn id="1" dur="indefinite" restart="never" nodeType="tmRoot"/>
      </p:par>
    </p:tnLst>
  </p:timing>
  <p:hf sldNum="0" hdr="0" ftr="0" dt="0"/>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 name="Shape 6"/>
          <p:cNvSpPr txBox="1">
            <a:spLocks noGrp="1"/>
          </p:cNvSpPr>
          <p:nvPr>
            <p:ph type="dt" idx="10"/>
          </p:nvPr>
        </p:nvSpPr>
        <p:spPr>
          <a:xfrm>
            <a:off x="457200" y="4767264"/>
            <a:ext cx="2133599" cy="273843"/>
          </a:xfrm>
          <a:prstGeom prst="rect">
            <a:avLst/>
          </a:prstGeom>
          <a:noFill/>
          <a:ln>
            <a:noFill/>
          </a:ln>
        </p:spPr>
        <p:txBody>
          <a:bodyPr lIns="91425" tIns="91425" rIns="91425" bIns="91425" anchor="ctr" anchorCtr="0"/>
          <a:lstStyle>
            <a:lvl1pPr marL="0" marR="0" indent="0" algn="l" rtl="0">
              <a:spcBef>
                <a:spcPts val="0"/>
              </a:spcBef>
              <a:defRPr/>
            </a:lvl1pPr>
            <a:lvl2pPr marL="457166" marR="0" indent="-12665" algn="l" rtl="0">
              <a:spcBef>
                <a:spcPts val="0"/>
              </a:spcBef>
              <a:defRPr/>
            </a:lvl2pPr>
            <a:lvl3pPr marL="914333" marR="0" indent="-12633" algn="l" rtl="0">
              <a:spcBef>
                <a:spcPts val="0"/>
              </a:spcBef>
              <a:defRPr/>
            </a:lvl3pPr>
            <a:lvl4pPr marL="1371498" marR="0" indent="-12597" algn="l" rtl="0">
              <a:spcBef>
                <a:spcPts val="0"/>
              </a:spcBef>
              <a:defRPr/>
            </a:lvl4pPr>
            <a:lvl5pPr marL="1828664" marR="0" indent="-12563" algn="l" rtl="0">
              <a:spcBef>
                <a:spcPts val="0"/>
              </a:spcBef>
              <a:defRPr/>
            </a:lvl5pPr>
            <a:lvl6pPr marL="2285829" marR="0" indent="-12529" algn="l" rtl="0">
              <a:spcBef>
                <a:spcPts val="0"/>
              </a:spcBef>
              <a:defRPr/>
            </a:lvl6pPr>
            <a:lvl7pPr marL="2742995" marR="0" indent="-12494" algn="l" rtl="0">
              <a:spcBef>
                <a:spcPts val="0"/>
              </a:spcBef>
              <a:defRPr/>
            </a:lvl7pPr>
            <a:lvl8pPr marL="3200160" marR="0" indent="-12460" algn="l" rtl="0">
              <a:spcBef>
                <a:spcPts val="0"/>
              </a:spcBef>
              <a:defRPr/>
            </a:lvl8pPr>
            <a:lvl9pPr marL="3657326" marR="0" indent="-12425" algn="l" rtl="0">
              <a:spcBef>
                <a:spcPts val="0"/>
              </a:spcBef>
              <a:defRPr/>
            </a:lvl9pPr>
          </a:lstStyle>
          <a:p>
            <a:pPr defTabSz="914400"/>
            <a:endParaRPr sz="1400" kern="0">
              <a:solidFill>
                <a:srgbClr val="000000"/>
              </a:solidFill>
              <a:cs typeface="Arial"/>
              <a:sym typeface="Arial"/>
            </a:endParaRPr>
          </a:p>
        </p:txBody>
      </p:sp>
      <p:sp>
        <p:nvSpPr>
          <p:cNvPr id="7" name="Shape 7"/>
          <p:cNvSpPr txBox="1">
            <a:spLocks noGrp="1"/>
          </p:cNvSpPr>
          <p:nvPr>
            <p:ph type="ftr" idx="11"/>
          </p:nvPr>
        </p:nvSpPr>
        <p:spPr>
          <a:xfrm>
            <a:off x="3124200" y="4767264"/>
            <a:ext cx="2895600" cy="273843"/>
          </a:xfrm>
          <a:prstGeom prst="rect">
            <a:avLst/>
          </a:prstGeom>
          <a:noFill/>
          <a:ln>
            <a:noFill/>
          </a:ln>
        </p:spPr>
        <p:txBody>
          <a:bodyPr lIns="91425" tIns="91425" rIns="91425" bIns="91425" anchor="ctr" anchorCtr="0"/>
          <a:lstStyle>
            <a:lvl1pPr marL="0" marR="0" indent="0" algn="ctr" rtl="0">
              <a:spcBef>
                <a:spcPts val="0"/>
              </a:spcBef>
              <a:defRPr/>
            </a:lvl1pPr>
            <a:lvl2pPr marL="457166" marR="0" indent="-12665" algn="l" rtl="0">
              <a:spcBef>
                <a:spcPts val="0"/>
              </a:spcBef>
              <a:defRPr/>
            </a:lvl2pPr>
            <a:lvl3pPr marL="914333" marR="0" indent="-12633" algn="l" rtl="0">
              <a:spcBef>
                <a:spcPts val="0"/>
              </a:spcBef>
              <a:defRPr/>
            </a:lvl3pPr>
            <a:lvl4pPr marL="1371498" marR="0" indent="-12597" algn="l" rtl="0">
              <a:spcBef>
                <a:spcPts val="0"/>
              </a:spcBef>
              <a:defRPr/>
            </a:lvl4pPr>
            <a:lvl5pPr marL="1828664" marR="0" indent="-12563" algn="l" rtl="0">
              <a:spcBef>
                <a:spcPts val="0"/>
              </a:spcBef>
              <a:defRPr/>
            </a:lvl5pPr>
            <a:lvl6pPr marL="2285829" marR="0" indent="-12529" algn="l" rtl="0">
              <a:spcBef>
                <a:spcPts val="0"/>
              </a:spcBef>
              <a:defRPr/>
            </a:lvl6pPr>
            <a:lvl7pPr marL="2742995" marR="0" indent="-12494" algn="l" rtl="0">
              <a:spcBef>
                <a:spcPts val="0"/>
              </a:spcBef>
              <a:defRPr/>
            </a:lvl7pPr>
            <a:lvl8pPr marL="3200160" marR="0" indent="-12460" algn="l" rtl="0">
              <a:spcBef>
                <a:spcPts val="0"/>
              </a:spcBef>
              <a:defRPr/>
            </a:lvl8pPr>
            <a:lvl9pPr marL="3657326" marR="0" indent="-12425" algn="l" rtl="0">
              <a:spcBef>
                <a:spcPts val="0"/>
              </a:spcBef>
              <a:defRPr/>
            </a:lvl9pPr>
          </a:lstStyle>
          <a:p>
            <a:pPr defTabSz="914400"/>
            <a:endParaRPr sz="1400" kern="0">
              <a:solidFill>
                <a:srgbClr val="000000"/>
              </a:solidFill>
              <a:cs typeface="Arial"/>
              <a:sym typeface="Arial"/>
            </a:endParaRPr>
          </a:p>
        </p:txBody>
      </p:sp>
      <p:sp>
        <p:nvSpPr>
          <p:cNvPr id="9" name="Shape 9"/>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875" marR="0" indent="-139675" algn="l" rtl="0">
              <a:spcBef>
                <a:spcPts val="640"/>
              </a:spcBef>
              <a:buClr>
                <a:schemeClr val="dk1"/>
              </a:buClr>
              <a:buFont typeface="Arial"/>
              <a:buChar char="•"/>
              <a:defRPr/>
            </a:lvl1pPr>
            <a:lvl2pPr marL="742895" marR="0" indent="-120595" algn="l" rtl="0">
              <a:spcBef>
                <a:spcPts val="560"/>
              </a:spcBef>
              <a:buClr>
                <a:schemeClr val="dk1"/>
              </a:buClr>
              <a:buFont typeface="Arial"/>
              <a:buChar char="–"/>
              <a:defRPr/>
            </a:lvl2pPr>
            <a:lvl3pPr marL="1142915" marR="0" indent="-88815" algn="l" rtl="0">
              <a:spcBef>
                <a:spcPts val="480"/>
              </a:spcBef>
              <a:buClr>
                <a:schemeClr val="dk1"/>
              </a:buClr>
              <a:buFont typeface="Arial"/>
              <a:buChar char="•"/>
              <a:defRPr/>
            </a:lvl3pPr>
            <a:lvl4pPr marL="1600080" marR="0" indent="-114180" algn="l" rtl="0">
              <a:spcBef>
                <a:spcPts val="400"/>
              </a:spcBef>
              <a:buClr>
                <a:schemeClr val="dk1"/>
              </a:buClr>
              <a:buFont typeface="Arial"/>
              <a:buChar char="–"/>
              <a:defRPr/>
            </a:lvl4pPr>
            <a:lvl5pPr marL="2057246" marR="0" indent="-114145" algn="l" rtl="0">
              <a:spcBef>
                <a:spcPts val="400"/>
              </a:spcBef>
              <a:buClr>
                <a:schemeClr val="dk1"/>
              </a:buClr>
              <a:buFont typeface="Arial"/>
              <a:buChar char="»"/>
              <a:defRPr/>
            </a:lvl5pPr>
            <a:lvl6pPr marL="2514411" marR="0" indent="-114111" algn="l" rtl="0">
              <a:spcBef>
                <a:spcPts val="400"/>
              </a:spcBef>
              <a:buClr>
                <a:schemeClr val="dk1"/>
              </a:buClr>
              <a:buFont typeface="Arial"/>
              <a:buChar char="•"/>
              <a:defRPr/>
            </a:lvl6pPr>
            <a:lvl7pPr marL="2971578" marR="0" indent="-114077" algn="l" rtl="0">
              <a:spcBef>
                <a:spcPts val="400"/>
              </a:spcBef>
              <a:buClr>
                <a:schemeClr val="dk1"/>
              </a:buClr>
              <a:buFont typeface="Arial"/>
              <a:buChar char="•"/>
              <a:defRPr/>
            </a:lvl7pPr>
            <a:lvl8pPr marL="3428743" marR="0" indent="-114043" algn="l" rtl="0">
              <a:spcBef>
                <a:spcPts val="400"/>
              </a:spcBef>
              <a:buClr>
                <a:schemeClr val="dk1"/>
              </a:buClr>
              <a:buFont typeface="Arial"/>
              <a:buChar char="•"/>
              <a:defRPr/>
            </a:lvl8pPr>
            <a:lvl9pPr marL="3885909" marR="0" indent="-114008" algn="l" rtl="0">
              <a:spcBef>
                <a:spcPts val="400"/>
              </a:spcBef>
              <a:buClr>
                <a:schemeClr val="dk1"/>
              </a:buClr>
              <a:buFont typeface="Arial"/>
              <a:buChar char="•"/>
              <a:defRPr/>
            </a:lvl9pPr>
          </a:lstStyle>
          <a:p>
            <a:endParaRPr/>
          </a:p>
        </p:txBody>
      </p:sp>
    </p:spTree>
    <p:extLst>
      <p:ext uri="{BB962C8B-B14F-4D97-AF65-F5344CB8AC3E}">
        <p14:creationId xmlns:p14="http://schemas.microsoft.com/office/powerpoint/2010/main" val="1743203688"/>
      </p:ext>
    </p:extLst>
  </p:cSld>
  <p:clrMap bg1="lt1" tx1="dk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edureka.co/ios-developmen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mailto:sales@edureka.c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74054" y="2500687"/>
            <a:ext cx="8198777" cy="400110"/>
          </a:xfrm>
          <a:prstGeom prst="rect">
            <a:avLst/>
          </a:prstGeom>
          <a:noFill/>
        </p:spPr>
        <p:txBody>
          <a:bodyPr wrap="square" rtlCol="0">
            <a:spAutoFit/>
          </a:bodyPr>
          <a:lstStyle/>
          <a:p>
            <a:pPr algn="ctr"/>
            <a:r>
              <a:rPr lang="en-IN" sz="2000" b="1" dirty="0" smtClean="0">
                <a:latin typeface="Times New Roman" pitchFamily="18" charset="0"/>
                <a:cs typeface="Times New Roman" pitchFamily="18" charset="0"/>
              </a:rPr>
              <a:t>What's New In IOS Development - </a:t>
            </a:r>
            <a:r>
              <a:rPr lang="en-IN" sz="2000" b="1" dirty="0" err="1" smtClean="0">
                <a:latin typeface="Times New Roman" pitchFamily="18" charset="0"/>
                <a:cs typeface="Times New Roman" pitchFamily="18" charset="0"/>
              </a:rPr>
              <a:t>XCode</a:t>
            </a:r>
            <a:r>
              <a:rPr lang="en-IN" sz="2000" b="1" dirty="0" smtClean="0">
                <a:latin typeface="Times New Roman" pitchFamily="18" charset="0"/>
                <a:cs typeface="Times New Roman" pitchFamily="18" charset="0"/>
              </a:rPr>
              <a:t> 7 + Swift 2</a:t>
            </a:r>
          </a:p>
        </p:txBody>
      </p:sp>
      <p:sp>
        <p:nvSpPr>
          <p:cNvPr id="10" name="Rectangle 9"/>
          <p:cNvSpPr/>
          <p:nvPr/>
        </p:nvSpPr>
        <p:spPr>
          <a:xfrm>
            <a:off x="924814" y="3002510"/>
            <a:ext cx="8058199" cy="307777"/>
          </a:xfrm>
          <a:prstGeom prst="rect">
            <a:avLst/>
          </a:prstGeom>
        </p:spPr>
        <p:txBody>
          <a:bodyPr wrap="square">
            <a:spAutoFit/>
          </a:bodyPr>
          <a:lstStyle/>
          <a:p>
            <a:r>
              <a:rPr lang="en-IN" sz="1400" dirty="0">
                <a:latin typeface="Tahoma" panose="020B0604030504040204" pitchFamily="34" charset="0"/>
                <a:ea typeface="Tahoma" panose="020B0604030504040204" pitchFamily="34" charset="0"/>
                <a:cs typeface="Tahoma" panose="020B0604030504040204" pitchFamily="34" charset="0"/>
              </a:rPr>
              <a:t>View </a:t>
            </a:r>
            <a:r>
              <a:rPr lang="en-IN" sz="1400" dirty="0" err="1" smtClean="0"/>
              <a:t>iOS</a:t>
            </a:r>
            <a:r>
              <a:rPr lang="en-IN" sz="1400" dirty="0" smtClean="0"/>
              <a:t> App Development using Swift 2.0 </a:t>
            </a:r>
            <a:r>
              <a:rPr lang="en-IN" sz="1400" dirty="0" smtClean="0">
                <a:latin typeface="Tahoma" panose="020B0604030504040204" pitchFamily="34" charset="0"/>
                <a:ea typeface="Tahoma" panose="020B0604030504040204" pitchFamily="34" charset="0"/>
                <a:cs typeface="Tahoma" panose="020B0604030504040204" pitchFamily="34" charset="0"/>
              </a:rPr>
              <a:t>course </a:t>
            </a:r>
            <a:r>
              <a:rPr lang="en-IN" sz="1400" dirty="0">
                <a:latin typeface="Tahoma" panose="020B0604030504040204" pitchFamily="34" charset="0"/>
                <a:ea typeface="Tahoma" panose="020B0604030504040204" pitchFamily="34" charset="0"/>
                <a:cs typeface="Tahoma" panose="020B0604030504040204" pitchFamily="34" charset="0"/>
              </a:rPr>
              <a:t>details </a:t>
            </a:r>
            <a:r>
              <a:rPr lang="en-IN" sz="1400" dirty="0" smtClean="0">
                <a:latin typeface="Tahoma" panose="020B0604030504040204" pitchFamily="34" charset="0"/>
                <a:ea typeface="Tahoma" panose="020B0604030504040204" pitchFamily="34" charset="0"/>
                <a:cs typeface="Tahoma" panose="020B0604030504040204" pitchFamily="34" charset="0"/>
              </a:rPr>
              <a:t>at </a:t>
            </a:r>
            <a:r>
              <a:rPr lang="en-IN" sz="1400" dirty="0" smtClean="0">
                <a:latin typeface="Tahoma" panose="020B0604030504040204" pitchFamily="34" charset="0"/>
                <a:ea typeface="Tahoma" panose="020B0604030504040204" pitchFamily="34" charset="0"/>
                <a:cs typeface="Tahoma" panose="020B0604030504040204" pitchFamily="34" charset="0"/>
                <a:hlinkClick r:id="rId3"/>
              </a:rPr>
              <a:t>www.edureka.co/ios-development</a:t>
            </a:r>
            <a:endParaRPr lang="en-IN" sz="140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p:nvSpPr>
        <p:spPr>
          <a:xfrm>
            <a:off x="566456" y="3487126"/>
            <a:ext cx="5029200" cy="646331"/>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Queries:</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Post on Twitter @edurekaIN: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t>
            </a:r>
            <a:r>
              <a:rPr lang="en-US" sz="1200" dirty="0" err="1" smtClean="0">
                <a:solidFill>
                  <a:srgbClr val="00B0F0"/>
                </a:solidFill>
                <a:latin typeface="Tahoma" panose="020B0604030504040204" pitchFamily="34" charset="0"/>
                <a:ea typeface="Tahoma" panose="020B0604030504040204" pitchFamily="34" charset="0"/>
                <a:cs typeface="Tahoma" panose="020B0604030504040204" pitchFamily="34" charset="0"/>
              </a:rPr>
              <a:t>askEdureka</a:t>
            </a: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Post on Facebook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t>
            </a:r>
            <a:r>
              <a:rPr lang="en-US" sz="1200" dirty="0" err="1" smtClean="0">
                <a:solidFill>
                  <a:srgbClr val="00B0F0"/>
                </a:solidFill>
                <a:latin typeface="Tahoma" panose="020B0604030504040204" pitchFamily="34" charset="0"/>
                <a:ea typeface="Tahoma" panose="020B0604030504040204" pitchFamily="34" charset="0"/>
                <a:cs typeface="Tahoma" panose="020B0604030504040204" pitchFamily="34" charset="0"/>
              </a:rPr>
              <a:t>edurekaIN</a:t>
            </a: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5786947" y="3467809"/>
            <a:ext cx="2619118" cy="830997"/>
          </a:xfrm>
          <a:prstGeom prst="rect">
            <a:avLst/>
          </a:prstGeom>
          <a:noFill/>
        </p:spPr>
        <p:txBody>
          <a:bodyPr wrap="squar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more details please contact us: </a:t>
            </a:r>
          </a:p>
          <a:p>
            <a:r>
              <a:rPr lang="en-IN" sz="1200" dirty="0" smtClean="0">
                <a:latin typeface="Tahoma" panose="020B0604030504040204" pitchFamily="34" charset="0"/>
                <a:ea typeface="Tahoma" panose="020B0604030504040204" pitchFamily="34" charset="0"/>
                <a:cs typeface="Tahoma" panose="020B0604030504040204" pitchFamily="34" charset="0"/>
              </a:rPr>
              <a:t>US : 1800 275 9730 (toll free)</a:t>
            </a:r>
          </a:p>
          <a:p>
            <a:r>
              <a:rPr lang="en-IN" sz="1200" dirty="0" smtClean="0">
                <a:latin typeface="Tahoma" panose="020B0604030504040204" pitchFamily="34" charset="0"/>
                <a:ea typeface="Tahoma" panose="020B0604030504040204" pitchFamily="34" charset="0"/>
                <a:cs typeface="Tahoma" panose="020B0604030504040204" pitchFamily="34" charset="0"/>
              </a:rPr>
              <a:t>INDIA </a:t>
            </a:r>
            <a:r>
              <a:rPr lang="en-IN" sz="1200" dirty="0">
                <a:latin typeface="Tahoma" panose="020B0604030504040204" pitchFamily="34" charset="0"/>
                <a:ea typeface="Tahoma" panose="020B0604030504040204" pitchFamily="34" charset="0"/>
                <a:cs typeface="Tahoma" panose="020B0604030504040204" pitchFamily="34" charset="0"/>
              </a:rPr>
              <a:t>: +91 88808 62004</a:t>
            </a:r>
          </a:p>
          <a:p>
            <a:r>
              <a:rPr lang="en-IN" sz="1200" dirty="0">
                <a:latin typeface="Tahoma" panose="020B0604030504040204" pitchFamily="34" charset="0"/>
                <a:ea typeface="Tahoma" panose="020B0604030504040204" pitchFamily="34" charset="0"/>
                <a:cs typeface="Tahoma" panose="020B0604030504040204" pitchFamily="34" charset="0"/>
              </a:rPr>
              <a:t>Email Us : </a:t>
            </a:r>
            <a:r>
              <a:rPr lang="en-IN" sz="1200" dirty="0" smtClean="0">
                <a:latin typeface="Tahoma" panose="020B0604030504040204" pitchFamily="34" charset="0"/>
                <a:ea typeface="Tahoma" panose="020B0604030504040204" pitchFamily="34" charset="0"/>
                <a:cs typeface="Tahoma" panose="020B0604030504040204" pitchFamily="34" charset="0"/>
                <a:hlinkClick r:id="rId4"/>
              </a:rPr>
              <a:t>webinars@edureka.co</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0208" y="78539"/>
            <a:ext cx="2736192" cy="2736192"/>
          </a:xfrm>
          <a:prstGeom prst="rect">
            <a:avLst/>
          </a:prstGeom>
        </p:spPr>
      </p:pic>
    </p:spTree>
    <p:extLst>
      <p:ext uri="{BB962C8B-B14F-4D97-AF65-F5344CB8AC3E}">
        <p14:creationId xmlns:p14="http://schemas.microsoft.com/office/powerpoint/2010/main" val="8265217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Placeholder 2"/>
          <p:cNvSpPr>
            <a:spLocks noGrp="1"/>
          </p:cNvSpPr>
          <p:nvPr>
            <p:ph type="body" idx="4294967295"/>
          </p:nvPr>
        </p:nvSpPr>
        <p:spPr>
          <a:xfrm>
            <a:off x="396121" y="600331"/>
            <a:ext cx="7920880" cy="3939471"/>
          </a:xfrm>
        </p:spPr>
        <p:txBody>
          <a:bodyPr/>
          <a:lstStyle/>
          <a:p>
            <a:pPr marL="228600" indent="-228600">
              <a:lnSpc>
                <a:spcPct val="150000"/>
              </a:lnSpc>
              <a:buFont typeface="Symbol" panose="05050102010706020507" pitchFamily="18" charset="2"/>
              <a:buChar char="®"/>
            </a:pPr>
            <a:r>
              <a:rPr lang="en-IN" sz="1200" dirty="0" smtClean="0">
                <a:latin typeface="Tahoma" pitchFamily="34" charset="0"/>
                <a:ea typeface="Tahoma" pitchFamily="34" charset="0"/>
                <a:cs typeface="Tahoma" pitchFamily="34" charset="0"/>
              </a:rPr>
              <a:t>Swift 2 allows developers to apply extensions to protocol types. With Protocol Extensions, you can add functions or properties to all classes that conform to a certain protocol</a:t>
            </a:r>
          </a:p>
          <a:p>
            <a:pPr marL="228600" indent="-228600">
              <a:lnSpc>
                <a:spcPct val="150000"/>
              </a:lnSpc>
              <a:buFont typeface="Symbol" panose="05050102010706020507" pitchFamily="18" charset="2"/>
              <a:buChar char="®"/>
            </a:pPr>
            <a:r>
              <a:rPr lang="en-IN" sz="1200" dirty="0" smtClean="0">
                <a:latin typeface="Tahoma" pitchFamily="34" charset="0"/>
                <a:ea typeface="Tahoma" pitchFamily="34" charset="0"/>
                <a:cs typeface="Tahoma" pitchFamily="34" charset="0"/>
              </a:rPr>
              <a:t>The is useful when you want to extend the protocol’s functionality. Let us create a protocol </a:t>
            </a:r>
            <a:r>
              <a:rPr lang="en-IN" sz="1200" dirty="0" smtClean="0">
                <a:solidFill>
                  <a:srgbClr val="0070C0"/>
                </a:solidFill>
                <a:latin typeface="Tahoma" pitchFamily="34" charset="0"/>
                <a:ea typeface="Tahoma" pitchFamily="34" charset="0"/>
                <a:cs typeface="Tahoma" pitchFamily="34" charset="0"/>
              </a:rPr>
              <a:t>Excellent</a:t>
            </a:r>
          </a:p>
          <a:p>
            <a:pPr marL="228600" indent="-228600">
              <a:lnSpc>
                <a:spcPct val="150000"/>
              </a:lnSpc>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lvl="3">
              <a:buNone/>
            </a:pPr>
            <a:r>
              <a:rPr lang="en-IN" sz="1200" b="1" dirty="0" smtClean="0">
                <a:latin typeface="Courier New" pitchFamily="49" charset="0"/>
                <a:cs typeface="Courier New" pitchFamily="49" charset="0"/>
              </a:rPr>
              <a:t>protocol</a:t>
            </a:r>
            <a:r>
              <a:rPr lang="en-IN" sz="1200" dirty="0" smtClean="0">
                <a:latin typeface="Courier New" pitchFamily="49" charset="0"/>
                <a:cs typeface="Courier New" pitchFamily="49" charset="0"/>
              </a:rPr>
              <a:t> Excellent {</a:t>
            </a:r>
          </a:p>
          <a:p>
            <a:pPr lvl="3">
              <a:buNone/>
            </a:pPr>
            <a:r>
              <a:rPr lang="en-IN" sz="1200" b="1" dirty="0" err="1" smtClean="0">
                <a:latin typeface="Courier New" pitchFamily="49" charset="0"/>
                <a:cs typeface="Courier New" pitchFamily="49" charset="0"/>
              </a:rPr>
              <a:t>func</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ExcellentPercentage</a:t>
            </a:r>
            <a:r>
              <a:rPr lang="en-IN" sz="1200" dirty="0" smtClean="0">
                <a:latin typeface="Courier New" pitchFamily="49" charset="0"/>
                <a:cs typeface="Courier New" pitchFamily="49" charset="0"/>
              </a:rPr>
              <a:t>() -&gt; </a:t>
            </a:r>
            <a:r>
              <a:rPr lang="en-IN" sz="1200" b="1" dirty="0" smtClean="0">
                <a:latin typeface="Courier New" pitchFamily="49" charset="0"/>
                <a:cs typeface="Courier New" pitchFamily="49" charset="0"/>
              </a:rPr>
              <a:t>Float</a:t>
            </a:r>
            <a:endParaRPr lang="en-IN" sz="1200" dirty="0" smtClean="0">
              <a:latin typeface="Courier New" pitchFamily="49" charset="0"/>
              <a:cs typeface="Courier New" pitchFamily="49" charset="0"/>
            </a:endParaRPr>
          </a:p>
          <a:p>
            <a:pPr lvl="3">
              <a:buNone/>
            </a:pPr>
            <a:r>
              <a:rPr lang="en-IN" sz="1200" dirty="0" smtClean="0">
                <a:latin typeface="Courier New" pitchFamily="49" charset="0"/>
                <a:cs typeface="Courier New" pitchFamily="49" charset="0"/>
              </a:rPr>
              <a:t>}</a:t>
            </a:r>
          </a:p>
          <a:p>
            <a:pPr marL="228600" indent="-228600">
              <a:lnSpc>
                <a:spcPct val="150000"/>
              </a:lnSpc>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228600" indent="-22860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Now we declare two classes that use Excellent protocol</a:t>
            </a:r>
          </a:p>
          <a:p>
            <a:pPr marL="228600" indent="-228600">
              <a:lnSpc>
                <a:spcPct val="150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5"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Protocol Extensions</a:t>
            </a:r>
            <a:endParaRPr lang="en-IN" sz="2800" dirty="0">
              <a:latin typeface="Calibri" pitchFamily="34" charset="0"/>
            </a:endParaRPr>
          </a:p>
        </p:txBody>
      </p:sp>
      <p:sp>
        <p:nvSpPr>
          <p:cNvPr id="4" name="Rectangle 3"/>
          <p:cNvSpPr/>
          <p:nvPr/>
        </p:nvSpPr>
        <p:spPr>
          <a:xfrm>
            <a:off x="1809518" y="1755808"/>
            <a:ext cx="3503017" cy="1116170"/>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7470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Placeholder 2"/>
          <p:cNvSpPr>
            <a:spLocks noGrp="1"/>
          </p:cNvSpPr>
          <p:nvPr>
            <p:ph type="body" idx="4294967295"/>
          </p:nvPr>
        </p:nvSpPr>
        <p:spPr>
          <a:xfrm>
            <a:off x="396121" y="804930"/>
            <a:ext cx="7920880" cy="4037526"/>
          </a:xfrm>
        </p:spPr>
        <p:txBody>
          <a:bodyPr/>
          <a:lstStyle/>
          <a:p>
            <a:pPr>
              <a:buNone/>
            </a:pPr>
            <a:r>
              <a:rPr lang="en-IN" sz="1050" b="1" dirty="0" smtClean="0">
                <a:latin typeface="Courier New" pitchFamily="49" charset="0"/>
                <a:cs typeface="Courier New" pitchFamily="49" charset="0"/>
              </a:rPr>
              <a:t>class</a:t>
            </a:r>
            <a:r>
              <a:rPr lang="en-IN" sz="1050" dirty="0" smtClean="0">
                <a:latin typeface="Courier New" pitchFamily="49" charset="0"/>
                <a:cs typeface="Courier New" pitchFamily="49" charset="0"/>
              </a:rPr>
              <a:t> </a:t>
            </a:r>
            <a:r>
              <a:rPr lang="en-IN" sz="1050" dirty="0" err="1" smtClean="0">
                <a:latin typeface="Courier New" pitchFamily="49" charset="0"/>
                <a:cs typeface="Courier New" pitchFamily="49" charset="0"/>
              </a:rPr>
              <a:t>Hadoop_Course</a:t>
            </a:r>
            <a:r>
              <a:rPr lang="en-IN" sz="1050" dirty="0" smtClean="0">
                <a:latin typeface="Courier New" pitchFamily="49" charset="0"/>
                <a:cs typeface="Courier New" pitchFamily="49" charset="0"/>
              </a:rPr>
              <a:t>:</a:t>
            </a:r>
            <a:r>
              <a:rPr lang="en-IN" sz="1050" b="1" dirty="0" smtClean="0">
                <a:latin typeface="Courier New" pitchFamily="49" charset="0"/>
                <a:cs typeface="Courier New" pitchFamily="49" charset="0"/>
              </a:rPr>
              <a:t> Awesome</a:t>
            </a:r>
            <a:r>
              <a:rPr lang="en-IN" sz="1050" dirty="0" smtClean="0">
                <a:latin typeface="Courier New" pitchFamily="49" charset="0"/>
                <a:cs typeface="Courier New" pitchFamily="49" charset="0"/>
              </a:rPr>
              <a:t> {</a:t>
            </a:r>
          </a:p>
          <a:p>
            <a:pPr>
              <a:buNone/>
            </a:pPr>
            <a:r>
              <a:rPr lang="en-IN" sz="1050" dirty="0" smtClean="0">
                <a:latin typeface="Courier New" pitchFamily="49" charset="0"/>
                <a:cs typeface="Courier New" pitchFamily="49" charset="0"/>
              </a:rPr>
              <a:t>    </a:t>
            </a:r>
            <a:r>
              <a:rPr lang="en-IN" sz="1050" b="1" dirty="0" err="1" smtClean="0">
                <a:latin typeface="Courier New" pitchFamily="49" charset="0"/>
                <a:cs typeface="Courier New" pitchFamily="49" charset="0"/>
              </a:rPr>
              <a:t>var</a:t>
            </a:r>
            <a:r>
              <a:rPr lang="en-IN" sz="1050" dirty="0" smtClean="0">
                <a:latin typeface="Courier New" pitchFamily="49" charset="0"/>
                <a:cs typeface="Courier New" pitchFamily="49" charset="0"/>
              </a:rPr>
              <a:t> </a:t>
            </a:r>
            <a:r>
              <a:rPr lang="en-IN" sz="1050" dirty="0" err="1" smtClean="0">
                <a:latin typeface="Courier New" pitchFamily="49" charset="0"/>
                <a:cs typeface="Courier New" pitchFamily="49" charset="0"/>
              </a:rPr>
              <a:t>course_id</a:t>
            </a:r>
            <a:r>
              <a:rPr lang="en-IN" sz="1050" dirty="0" smtClean="0">
                <a:latin typeface="Courier New" pitchFamily="49" charset="0"/>
                <a:cs typeface="Courier New" pitchFamily="49" charset="0"/>
              </a:rPr>
              <a:t> : </a:t>
            </a:r>
            <a:r>
              <a:rPr lang="en-IN" sz="1050" b="1" dirty="0" err="1" smtClean="0">
                <a:latin typeface="Courier New" pitchFamily="49" charset="0"/>
                <a:cs typeface="Courier New" pitchFamily="49" charset="0"/>
              </a:rPr>
              <a:t>Int</a:t>
            </a:r>
            <a:r>
              <a:rPr lang="en-IN" sz="1050" dirty="0" smtClean="0">
                <a:latin typeface="Courier New" pitchFamily="49" charset="0"/>
                <a:cs typeface="Courier New" pitchFamily="49" charset="0"/>
              </a:rPr>
              <a:t>!</a:t>
            </a:r>
          </a:p>
          <a:p>
            <a:pPr>
              <a:buNone/>
            </a:pPr>
            <a:r>
              <a:rPr lang="en-IN" sz="1050" dirty="0" smtClean="0">
                <a:latin typeface="Courier New" pitchFamily="49" charset="0"/>
                <a:cs typeface="Courier New" pitchFamily="49" charset="0"/>
              </a:rPr>
              <a:t>    </a:t>
            </a:r>
            <a:r>
              <a:rPr lang="en-IN" sz="1050" b="1" dirty="0" err="1" smtClean="0">
                <a:latin typeface="Courier New" pitchFamily="49" charset="0"/>
                <a:cs typeface="Courier New" pitchFamily="49" charset="0"/>
              </a:rPr>
              <a:t>func</a:t>
            </a:r>
            <a:r>
              <a:rPr lang="en-IN" sz="1050" dirty="0" smtClean="0">
                <a:latin typeface="Courier New" pitchFamily="49" charset="0"/>
                <a:cs typeface="Courier New" pitchFamily="49" charset="0"/>
              </a:rPr>
              <a:t> </a:t>
            </a:r>
            <a:r>
              <a:rPr lang="en-IN" sz="1050" dirty="0" err="1" smtClean="0">
                <a:latin typeface="Courier New" pitchFamily="49" charset="0"/>
                <a:cs typeface="Courier New" pitchFamily="49" charset="0"/>
              </a:rPr>
              <a:t>ExcellentPercentage</a:t>
            </a:r>
            <a:r>
              <a:rPr lang="en-IN" sz="1050" dirty="0" smtClean="0">
                <a:latin typeface="Courier New" pitchFamily="49" charset="0"/>
                <a:cs typeface="Courier New" pitchFamily="49" charset="0"/>
              </a:rPr>
              <a:t>() -&gt; </a:t>
            </a:r>
            <a:r>
              <a:rPr lang="en-IN" sz="1050" b="1" dirty="0" smtClean="0">
                <a:latin typeface="Courier New" pitchFamily="49" charset="0"/>
                <a:cs typeface="Courier New" pitchFamily="49" charset="0"/>
              </a:rPr>
              <a:t>Float</a:t>
            </a:r>
            <a:r>
              <a:rPr lang="en-IN" sz="1050" dirty="0" smtClean="0">
                <a:latin typeface="Courier New" pitchFamily="49" charset="0"/>
                <a:cs typeface="Courier New" pitchFamily="49" charset="0"/>
              </a:rPr>
              <a:t> {</a:t>
            </a:r>
          </a:p>
          <a:p>
            <a:pPr>
              <a:buNone/>
            </a:pPr>
            <a:r>
              <a:rPr lang="en-IN" sz="1050" dirty="0" smtClean="0">
                <a:latin typeface="Courier New" pitchFamily="49" charset="0"/>
                <a:cs typeface="Courier New" pitchFamily="49" charset="0"/>
              </a:rPr>
              <a:t>        </a:t>
            </a:r>
            <a:r>
              <a:rPr lang="en-IN" sz="1050" b="1" dirty="0" smtClean="0">
                <a:latin typeface="Courier New" pitchFamily="49" charset="0"/>
                <a:cs typeface="Courier New" pitchFamily="49" charset="0"/>
              </a:rPr>
              <a:t>return</a:t>
            </a:r>
            <a:r>
              <a:rPr lang="en-IN" sz="1050" dirty="0" smtClean="0">
                <a:latin typeface="Courier New" pitchFamily="49" charset="0"/>
                <a:cs typeface="Courier New" pitchFamily="49" charset="0"/>
              </a:rPr>
              <a:t> 0.95</a:t>
            </a:r>
          </a:p>
          <a:p>
            <a:pPr>
              <a:buNone/>
            </a:pPr>
            <a:r>
              <a:rPr lang="en-IN" sz="1050" dirty="0" smtClean="0">
                <a:latin typeface="Courier New" pitchFamily="49" charset="0"/>
                <a:cs typeface="Courier New" pitchFamily="49" charset="0"/>
              </a:rPr>
              <a:t>    }</a:t>
            </a:r>
          </a:p>
          <a:p>
            <a:pPr>
              <a:buNone/>
            </a:pPr>
            <a:r>
              <a:rPr lang="en-IN" sz="1050" dirty="0" smtClean="0">
                <a:latin typeface="Courier New" pitchFamily="49" charset="0"/>
                <a:cs typeface="Courier New" pitchFamily="49" charset="0"/>
              </a:rPr>
              <a:t>} </a:t>
            </a:r>
          </a:p>
          <a:p>
            <a:pPr>
              <a:buNone/>
            </a:pPr>
            <a:r>
              <a:rPr lang="en-IN" sz="1050" b="1" dirty="0" smtClean="0">
                <a:latin typeface="Courier New" pitchFamily="49" charset="0"/>
                <a:cs typeface="Courier New" pitchFamily="49" charset="0"/>
              </a:rPr>
              <a:t>class</a:t>
            </a:r>
            <a:r>
              <a:rPr lang="en-IN" sz="1050" dirty="0" smtClean="0">
                <a:latin typeface="Courier New" pitchFamily="49" charset="0"/>
                <a:cs typeface="Courier New" pitchFamily="49" charset="0"/>
              </a:rPr>
              <a:t> </a:t>
            </a:r>
            <a:r>
              <a:rPr lang="en-IN" sz="1050" dirty="0" err="1" smtClean="0">
                <a:latin typeface="Courier New" pitchFamily="49" charset="0"/>
                <a:cs typeface="Courier New" pitchFamily="49" charset="0"/>
              </a:rPr>
              <a:t>Storm_Course</a:t>
            </a:r>
            <a:r>
              <a:rPr lang="en-IN" sz="1050" dirty="0" smtClean="0">
                <a:latin typeface="Courier New" pitchFamily="49" charset="0"/>
                <a:cs typeface="Courier New" pitchFamily="49" charset="0"/>
              </a:rPr>
              <a:t>:</a:t>
            </a:r>
            <a:r>
              <a:rPr lang="en-IN" sz="1050" b="1" dirty="0" smtClean="0">
                <a:latin typeface="Courier New" pitchFamily="49" charset="0"/>
                <a:cs typeface="Courier New" pitchFamily="49" charset="0"/>
              </a:rPr>
              <a:t> Awesome</a:t>
            </a:r>
            <a:r>
              <a:rPr lang="en-IN" sz="1050" dirty="0" smtClean="0">
                <a:latin typeface="Courier New" pitchFamily="49" charset="0"/>
                <a:cs typeface="Courier New" pitchFamily="49" charset="0"/>
              </a:rPr>
              <a:t> {</a:t>
            </a:r>
          </a:p>
          <a:p>
            <a:pPr>
              <a:buNone/>
            </a:pPr>
            <a:r>
              <a:rPr lang="en-IN" sz="1050" dirty="0" smtClean="0">
                <a:latin typeface="Courier New" pitchFamily="49" charset="0"/>
                <a:cs typeface="Courier New" pitchFamily="49" charset="0"/>
              </a:rPr>
              <a:t>    </a:t>
            </a:r>
            <a:r>
              <a:rPr lang="en-IN" sz="1050" b="1" dirty="0" err="1" smtClean="0">
                <a:latin typeface="Courier New" pitchFamily="49" charset="0"/>
                <a:cs typeface="Courier New" pitchFamily="49" charset="0"/>
              </a:rPr>
              <a:t>var</a:t>
            </a:r>
            <a:r>
              <a:rPr lang="en-IN" sz="1050" dirty="0" smtClean="0">
                <a:latin typeface="Courier New" pitchFamily="49" charset="0"/>
                <a:cs typeface="Courier New" pitchFamily="49" charset="0"/>
              </a:rPr>
              <a:t> </a:t>
            </a:r>
            <a:r>
              <a:rPr lang="en-IN" sz="1050" dirty="0" err="1" smtClean="0">
                <a:latin typeface="Courier New" pitchFamily="49" charset="0"/>
                <a:cs typeface="Courier New" pitchFamily="49" charset="0"/>
              </a:rPr>
              <a:t>course_id</a:t>
            </a:r>
            <a:r>
              <a:rPr lang="en-IN" sz="1050" dirty="0" smtClean="0">
                <a:latin typeface="Courier New" pitchFamily="49" charset="0"/>
                <a:cs typeface="Courier New" pitchFamily="49" charset="0"/>
              </a:rPr>
              <a:t> : </a:t>
            </a:r>
            <a:r>
              <a:rPr lang="en-IN" sz="1050" b="1" dirty="0" err="1" smtClean="0">
                <a:latin typeface="Courier New" pitchFamily="49" charset="0"/>
                <a:cs typeface="Courier New" pitchFamily="49" charset="0"/>
              </a:rPr>
              <a:t>Int</a:t>
            </a:r>
            <a:r>
              <a:rPr lang="en-IN" sz="1050" dirty="0" smtClean="0">
                <a:latin typeface="Courier New" pitchFamily="49" charset="0"/>
                <a:cs typeface="Courier New" pitchFamily="49" charset="0"/>
              </a:rPr>
              <a:t>!</a:t>
            </a:r>
          </a:p>
          <a:p>
            <a:pPr>
              <a:buNone/>
            </a:pPr>
            <a:r>
              <a:rPr lang="en-IN" sz="1050" dirty="0" smtClean="0">
                <a:latin typeface="Courier New" pitchFamily="49" charset="0"/>
                <a:cs typeface="Courier New" pitchFamily="49" charset="0"/>
              </a:rPr>
              <a:t>    </a:t>
            </a:r>
            <a:r>
              <a:rPr lang="en-IN" sz="1050" b="1" dirty="0" err="1" smtClean="0">
                <a:latin typeface="Courier New" pitchFamily="49" charset="0"/>
                <a:cs typeface="Courier New" pitchFamily="49" charset="0"/>
              </a:rPr>
              <a:t>func</a:t>
            </a:r>
            <a:r>
              <a:rPr lang="en-IN" sz="1050" dirty="0" smtClean="0">
                <a:latin typeface="Courier New" pitchFamily="49" charset="0"/>
                <a:cs typeface="Courier New" pitchFamily="49" charset="0"/>
              </a:rPr>
              <a:t> </a:t>
            </a:r>
            <a:r>
              <a:rPr lang="en-IN" sz="1050" dirty="0" err="1" smtClean="0">
                <a:latin typeface="Courier New" pitchFamily="49" charset="0"/>
                <a:cs typeface="Courier New" pitchFamily="49" charset="0"/>
              </a:rPr>
              <a:t>ExcellentPercentage</a:t>
            </a:r>
            <a:r>
              <a:rPr lang="en-IN" sz="1050" dirty="0" smtClean="0">
                <a:latin typeface="Courier New" pitchFamily="49" charset="0"/>
                <a:cs typeface="Courier New" pitchFamily="49" charset="0"/>
              </a:rPr>
              <a:t>() -&gt; </a:t>
            </a:r>
            <a:r>
              <a:rPr lang="en-IN" sz="1050" b="1" dirty="0" smtClean="0">
                <a:latin typeface="Courier New" pitchFamily="49" charset="0"/>
                <a:cs typeface="Courier New" pitchFamily="49" charset="0"/>
              </a:rPr>
              <a:t>Float</a:t>
            </a:r>
            <a:r>
              <a:rPr lang="en-IN" sz="1050" dirty="0" smtClean="0">
                <a:latin typeface="Courier New" pitchFamily="49" charset="0"/>
                <a:cs typeface="Courier New" pitchFamily="49" charset="0"/>
              </a:rPr>
              <a:t> {</a:t>
            </a:r>
          </a:p>
          <a:p>
            <a:pPr>
              <a:buNone/>
            </a:pPr>
            <a:r>
              <a:rPr lang="en-IN" sz="1050" dirty="0" smtClean="0">
                <a:latin typeface="Courier New" pitchFamily="49" charset="0"/>
                <a:cs typeface="Courier New" pitchFamily="49" charset="0"/>
              </a:rPr>
              <a:t>        </a:t>
            </a:r>
            <a:r>
              <a:rPr lang="en-IN" sz="1050" b="1" dirty="0" smtClean="0">
                <a:latin typeface="Courier New" pitchFamily="49" charset="0"/>
                <a:cs typeface="Courier New" pitchFamily="49" charset="0"/>
              </a:rPr>
              <a:t>return</a:t>
            </a:r>
            <a:r>
              <a:rPr lang="en-IN" sz="1050" dirty="0" smtClean="0">
                <a:latin typeface="Courier New" pitchFamily="49" charset="0"/>
                <a:cs typeface="Courier New" pitchFamily="49" charset="0"/>
              </a:rPr>
              <a:t> 0.90</a:t>
            </a:r>
          </a:p>
          <a:p>
            <a:pPr>
              <a:buNone/>
            </a:pPr>
            <a:r>
              <a:rPr lang="en-IN" sz="1050" dirty="0" smtClean="0">
                <a:latin typeface="Courier New" pitchFamily="49" charset="0"/>
                <a:cs typeface="Courier New" pitchFamily="49" charset="0"/>
              </a:rPr>
              <a:t>    }</a:t>
            </a:r>
          </a:p>
          <a:p>
            <a:pPr>
              <a:buNone/>
            </a:pPr>
            <a:r>
              <a:rPr lang="en-IN" sz="1050" dirty="0" smtClean="0">
                <a:latin typeface="Courier New" pitchFamily="49" charset="0"/>
                <a:cs typeface="Courier New" pitchFamily="49" charset="0"/>
              </a:rPr>
              <a:t>} </a:t>
            </a:r>
          </a:p>
          <a:p>
            <a:pPr>
              <a:buNone/>
            </a:pPr>
            <a:r>
              <a:rPr lang="en-IN" sz="1050" b="1" dirty="0" smtClean="0">
                <a:latin typeface="Courier New" pitchFamily="49" charset="0"/>
                <a:cs typeface="Courier New" pitchFamily="49" charset="0"/>
              </a:rPr>
              <a:t>let</a:t>
            </a:r>
            <a:r>
              <a:rPr lang="en-IN" sz="1050" dirty="0" smtClean="0">
                <a:latin typeface="Courier New" pitchFamily="49" charset="0"/>
                <a:cs typeface="Courier New" pitchFamily="49" charset="0"/>
              </a:rPr>
              <a:t> </a:t>
            </a:r>
            <a:r>
              <a:rPr lang="en-IN" sz="1050" dirty="0" err="1" smtClean="0">
                <a:latin typeface="Courier New" pitchFamily="49" charset="0"/>
                <a:cs typeface="Courier New" pitchFamily="49" charset="0"/>
              </a:rPr>
              <a:t>hadoop</a:t>
            </a:r>
            <a:r>
              <a:rPr lang="en-IN" sz="1050" dirty="0" smtClean="0">
                <a:latin typeface="Courier New" pitchFamily="49" charset="0"/>
                <a:cs typeface="Courier New" pitchFamily="49" charset="0"/>
              </a:rPr>
              <a:t> = </a:t>
            </a:r>
            <a:r>
              <a:rPr lang="en-IN" sz="1050" dirty="0" err="1" smtClean="0">
                <a:latin typeface="Courier New" pitchFamily="49" charset="0"/>
                <a:cs typeface="Courier New" pitchFamily="49" charset="0"/>
              </a:rPr>
              <a:t>Hadoop_Course</a:t>
            </a:r>
            <a:r>
              <a:rPr lang="en-IN" sz="1050" dirty="0" smtClean="0">
                <a:latin typeface="Courier New" pitchFamily="49" charset="0"/>
                <a:cs typeface="Courier New" pitchFamily="49" charset="0"/>
              </a:rPr>
              <a:t>()</a:t>
            </a:r>
          </a:p>
          <a:p>
            <a:pPr>
              <a:buNone/>
            </a:pPr>
            <a:r>
              <a:rPr lang="en-IN" sz="1050" dirty="0" err="1" smtClean="0">
                <a:latin typeface="Courier New" pitchFamily="49" charset="0"/>
                <a:cs typeface="Courier New" pitchFamily="49" charset="0"/>
              </a:rPr>
              <a:t>Hadoop.ExcellentPercentage</a:t>
            </a:r>
            <a:r>
              <a:rPr lang="en-IN" sz="1050" dirty="0" smtClean="0">
                <a:latin typeface="Courier New" pitchFamily="49" charset="0"/>
                <a:cs typeface="Courier New" pitchFamily="49" charset="0"/>
              </a:rPr>
              <a:t>() </a:t>
            </a:r>
          </a:p>
          <a:p>
            <a:pPr>
              <a:buNone/>
            </a:pPr>
            <a:r>
              <a:rPr lang="en-IN" sz="1050" dirty="0" smtClean="0">
                <a:latin typeface="Courier New" pitchFamily="49" charset="0"/>
                <a:cs typeface="Courier New" pitchFamily="49" charset="0"/>
              </a:rPr>
              <a:t> </a:t>
            </a:r>
            <a:r>
              <a:rPr lang="en-IN" sz="1050" b="1" dirty="0" smtClean="0">
                <a:latin typeface="Courier New" pitchFamily="49" charset="0"/>
                <a:cs typeface="Courier New" pitchFamily="49" charset="0"/>
              </a:rPr>
              <a:t>let</a:t>
            </a:r>
            <a:r>
              <a:rPr lang="en-IN" sz="1050" dirty="0" smtClean="0">
                <a:latin typeface="Courier New" pitchFamily="49" charset="0"/>
                <a:cs typeface="Courier New" pitchFamily="49" charset="0"/>
              </a:rPr>
              <a:t> storm = </a:t>
            </a:r>
            <a:r>
              <a:rPr lang="en-IN" sz="1050" dirty="0" err="1" smtClean="0">
                <a:latin typeface="Courier New" pitchFamily="49" charset="0"/>
                <a:cs typeface="Courier New" pitchFamily="49" charset="0"/>
              </a:rPr>
              <a:t>Storm_Course</a:t>
            </a:r>
            <a:r>
              <a:rPr lang="en-IN" sz="1050" dirty="0" smtClean="0">
                <a:latin typeface="Courier New" pitchFamily="49" charset="0"/>
                <a:cs typeface="Courier New" pitchFamily="49" charset="0"/>
              </a:rPr>
              <a:t>()</a:t>
            </a:r>
          </a:p>
          <a:p>
            <a:pPr>
              <a:buNone/>
            </a:pPr>
            <a:r>
              <a:rPr lang="en-IN" sz="1050" dirty="0" err="1" smtClean="0">
                <a:latin typeface="Courier New" pitchFamily="49" charset="0"/>
                <a:cs typeface="Courier New" pitchFamily="49" charset="0"/>
              </a:rPr>
              <a:t>storm.ExcellentPercentage</a:t>
            </a:r>
            <a:r>
              <a:rPr lang="en-IN" sz="1050" dirty="0" smtClean="0">
                <a:latin typeface="Courier New" pitchFamily="49" charset="0"/>
                <a:cs typeface="Courier New" pitchFamily="49" charset="0"/>
              </a:rPr>
              <a:t>() </a:t>
            </a:r>
            <a:endParaRPr lang="en-IN" sz="1050" dirty="0">
              <a:latin typeface="Courier New" pitchFamily="49" charset="0"/>
              <a:cs typeface="Courier New" pitchFamily="49" charset="0"/>
            </a:endParaRPr>
          </a:p>
        </p:txBody>
      </p:sp>
      <p:sp>
        <p:nvSpPr>
          <p:cNvPr id="4" name="Oval 3"/>
          <p:cNvSpPr/>
          <p:nvPr/>
        </p:nvSpPr>
        <p:spPr>
          <a:xfrm>
            <a:off x="4758744" y="1719330"/>
            <a:ext cx="2994338" cy="15261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Output:</a:t>
            </a:r>
          </a:p>
          <a:p>
            <a:pPr algn="ctr"/>
            <a:endParaRPr lang="en-IN" dirty="0" smtClean="0"/>
          </a:p>
          <a:p>
            <a:pPr algn="ctr"/>
            <a:r>
              <a:rPr lang="en-IN" dirty="0" err="1" smtClean="0"/>
              <a:t>Hadoop_Course</a:t>
            </a:r>
            <a:endParaRPr lang="en-IN" dirty="0" smtClean="0"/>
          </a:p>
          <a:p>
            <a:pPr algn="ctr"/>
            <a:r>
              <a:rPr lang="en-IN" dirty="0" smtClean="0"/>
              <a:t>0.95</a:t>
            </a:r>
          </a:p>
          <a:p>
            <a:pPr algn="ctr"/>
            <a:endParaRPr lang="en-IN" dirty="0" smtClean="0"/>
          </a:p>
          <a:p>
            <a:pPr algn="ctr"/>
            <a:r>
              <a:rPr lang="en-IN" dirty="0" err="1" smtClean="0"/>
              <a:t>Storm_Course</a:t>
            </a:r>
            <a:endParaRPr lang="en-IN" dirty="0" smtClean="0"/>
          </a:p>
          <a:p>
            <a:pPr algn="ctr"/>
            <a:r>
              <a:rPr lang="en-IN" dirty="0" smtClean="0"/>
              <a:t>0.90</a:t>
            </a:r>
            <a:endParaRPr lang="en-IN" dirty="0"/>
          </a:p>
        </p:txBody>
      </p:sp>
      <p:sp>
        <p:nvSpPr>
          <p:cNvPr id="6"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Protocol Extensions</a:t>
            </a:r>
            <a:endParaRPr lang="en-IN" sz="2800" dirty="0">
              <a:latin typeface="Calibri" pitchFamily="34" charset="0"/>
            </a:endParaRPr>
          </a:p>
        </p:txBody>
      </p:sp>
      <p:sp>
        <p:nvSpPr>
          <p:cNvPr id="7" name="Rectangle 6"/>
          <p:cNvSpPr/>
          <p:nvPr/>
        </p:nvSpPr>
        <p:spPr>
          <a:xfrm>
            <a:off x="457236" y="738376"/>
            <a:ext cx="3573851" cy="3968851"/>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74706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Placeholder 2"/>
          <p:cNvSpPr>
            <a:spLocks noGrp="1"/>
          </p:cNvSpPr>
          <p:nvPr>
            <p:ph type="body" idx="4294967295"/>
          </p:nvPr>
        </p:nvSpPr>
        <p:spPr>
          <a:xfrm>
            <a:off x="396121" y="600332"/>
            <a:ext cx="7920880" cy="2752328"/>
          </a:xfrm>
        </p:spPr>
        <p:txBody>
          <a:bodyPr/>
          <a:lstStyle/>
          <a:p>
            <a:pPr marL="228600" indent="-228600">
              <a:lnSpc>
                <a:spcPct val="150000"/>
              </a:lnSpc>
              <a:buFont typeface="Symbol" panose="05050102010706020507" pitchFamily="18" charset="2"/>
              <a:buChar char="®"/>
            </a:pPr>
            <a:r>
              <a:rPr lang="en-IN" sz="1200" dirty="0" smtClean="0">
                <a:latin typeface="Tahoma" pitchFamily="34" charset="0"/>
                <a:ea typeface="Tahoma" pitchFamily="34" charset="0"/>
                <a:cs typeface="Tahoma" pitchFamily="34" charset="0"/>
              </a:rPr>
              <a:t>Let us now extend the Excellent protocol to provide an </a:t>
            </a:r>
            <a:r>
              <a:rPr lang="en-IN" sz="1200" dirty="0" err="1" smtClean="0">
                <a:latin typeface="Tahoma" pitchFamily="34" charset="0"/>
                <a:ea typeface="Tahoma" pitchFamily="34" charset="0"/>
                <a:cs typeface="Tahoma" pitchFamily="34" charset="0"/>
              </a:rPr>
              <a:t>ExcellentIndex</a:t>
            </a:r>
            <a:r>
              <a:rPr lang="en-IN" sz="1200" dirty="0" smtClean="0">
                <a:latin typeface="Tahoma" pitchFamily="34" charset="0"/>
                <a:ea typeface="Tahoma" pitchFamily="34" charset="0"/>
                <a:cs typeface="Tahoma" pitchFamily="34" charset="0"/>
              </a:rPr>
              <a:t> property, which uses the result of the </a:t>
            </a:r>
            <a:r>
              <a:rPr lang="en-IN" sz="1200" dirty="0" err="1" smtClean="0">
                <a:latin typeface="Tahoma" pitchFamily="34" charset="0"/>
                <a:ea typeface="Tahoma" pitchFamily="34" charset="0"/>
                <a:cs typeface="Tahoma" pitchFamily="34" charset="0"/>
              </a:rPr>
              <a:t>ExcellentPercentage</a:t>
            </a:r>
            <a:r>
              <a:rPr lang="en-IN" sz="1200" dirty="0" smtClean="0">
                <a:latin typeface="Tahoma" pitchFamily="34" charset="0"/>
                <a:ea typeface="Tahoma" pitchFamily="34" charset="0"/>
                <a:cs typeface="Tahoma" pitchFamily="34" charset="0"/>
              </a:rPr>
              <a:t>() method</a:t>
            </a:r>
          </a:p>
          <a:p>
            <a:pPr>
              <a:buNone/>
            </a:pPr>
            <a:endParaRPr lang="en-IN" sz="1200" b="1" dirty="0" smtClean="0">
              <a:latin typeface="Courier New" pitchFamily="49" charset="0"/>
              <a:cs typeface="Courier New" pitchFamily="49" charset="0"/>
            </a:endParaRPr>
          </a:p>
          <a:p>
            <a:pPr>
              <a:buNone/>
            </a:pPr>
            <a:r>
              <a:rPr lang="en-IN" sz="1200" b="1" dirty="0" smtClean="0">
                <a:latin typeface="Courier New" pitchFamily="49" charset="0"/>
                <a:cs typeface="Courier New" pitchFamily="49" charset="0"/>
              </a:rPr>
              <a:t>extension</a:t>
            </a:r>
            <a:r>
              <a:rPr lang="en-IN" sz="1200" dirty="0" smtClean="0">
                <a:latin typeface="Courier New" pitchFamily="49" charset="0"/>
                <a:cs typeface="Courier New" pitchFamily="49" charset="0"/>
              </a:rPr>
              <a:t> Excellent {</a:t>
            </a:r>
          </a:p>
          <a:p>
            <a:pPr>
              <a:buNone/>
            </a:pPr>
            <a:r>
              <a:rPr lang="en-IN" sz="1200" dirty="0" smtClean="0">
                <a:latin typeface="Courier New" pitchFamily="49" charset="0"/>
                <a:cs typeface="Courier New" pitchFamily="49" charset="0"/>
              </a:rPr>
              <a:t>    </a:t>
            </a:r>
            <a:r>
              <a:rPr lang="en-IN" sz="1200" b="1" dirty="0" err="1" smtClean="0">
                <a:latin typeface="Courier New" pitchFamily="49" charset="0"/>
                <a:cs typeface="Courier New" pitchFamily="49" charset="0"/>
              </a:rPr>
              <a:t>var</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ExcellentIndex</a:t>
            </a:r>
            <a:r>
              <a:rPr lang="en-IN" sz="1200" dirty="0" smtClean="0">
                <a:latin typeface="Courier New" pitchFamily="49" charset="0"/>
                <a:cs typeface="Courier New" pitchFamily="49" charset="0"/>
              </a:rPr>
              <a:t>:</a:t>
            </a:r>
            <a:r>
              <a:rPr lang="en-IN" sz="1200" b="1" dirty="0" smtClean="0">
                <a:latin typeface="Courier New" pitchFamily="49" charset="0"/>
                <a:cs typeface="Courier New" pitchFamily="49" charset="0"/>
              </a:rPr>
              <a:t> </a:t>
            </a:r>
            <a:r>
              <a:rPr lang="en-IN" sz="1200" b="1" dirty="0" err="1" smtClean="0">
                <a:latin typeface="Courier New" pitchFamily="49" charset="0"/>
                <a:cs typeface="Courier New" pitchFamily="49" charset="0"/>
              </a:rPr>
              <a:t>Int</a:t>
            </a:r>
            <a:r>
              <a:rPr lang="en-IN" sz="1200" dirty="0" smtClean="0">
                <a:latin typeface="Courier New" pitchFamily="49" charset="0"/>
                <a:cs typeface="Courier New" pitchFamily="49" charset="0"/>
              </a:rPr>
              <a:t> {</a:t>
            </a:r>
          </a:p>
          <a:p>
            <a:pPr>
              <a:buNone/>
            </a:pPr>
            <a:r>
              <a:rPr lang="en-IN" sz="1200" dirty="0" smtClean="0">
                <a:latin typeface="Courier New" pitchFamily="49" charset="0"/>
                <a:cs typeface="Courier New" pitchFamily="49" charset="0"/>
              </a:rPr>
              <a:t>        get {</a:t>
            </a:r>
          </a:p>
          <a:p>
            <a:pPr>
              <a:buNone/>
            </a:pPr>
            <a:r>
              <a:rPr lang="en-IN" sz="1200" dirty="0" smtClean="0">
                <a:latin typeface="Courier New" pitchFamily="49" charset="0"/>
                <a:cs typeface="Courier New" pitchFamily="49" charset="0"/>
              </a:rPr>
              <a:t>            </a:t>
            </a:r>
            <a:r>
              <a:rPr lang="en-IN" sz="1200" b="1" dirty="0" smtClean="0">
                <a:latin typeface="Courier New" pitchFamily="49" charset="0"/>
                <a:cs typeface="Courier New" pitchFamily="49" charset="0"/>
              </a:rPr>
              <a:t>return</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Int</a:t>
            </a:r>
            <a:r>
              <a:rPr lang="en-IN" sz="1200" dirty="0" smtClean="0">
                <a:latin typeface="Courier New" pitchFamily="49" charset="0"/>
                <a:cs typeface="Courier New" pitchFamily="49" charset="0"/>
              </a:rPr>
              <a:t>(</a:t>
            </a:r>
            <a:r>
              <a:rPr lang="en-IN" sz="1200" dirty="0" err="1" smtClean="0">
                <a:latin typeface="Courier New" pitchFamily="49" charset="0"/>
                <a:cs typeface="Courier New" pitchFamily="49" charset="0"/>
              </a:rPr>
              <a:t>ExcellentPercentage</a:t>
            </a:r>
            <a:r>
              <a:rPr lang="en-IN" sz="1200" dirty="0" smtClean="0">
                <a:latin typeface="Courier New" pitchFamily="49" charset="0"/>
                <a:cs typeface="Courier New" pitchFamily="49" charset="0"/>
              </a:rPr>
              <a:t>() * 100)</a:t>
            </a:r>
          </a:p>
          <a:p>
            <a:pPr>
              <a:buNone/>
            </a:pPr>
            <a:r>
              <a:rPr lang="en-IN" sz="1200" dirty="0" smtClean="0">
                <a:latin typeface="Courier New" pitchFamily="49" charset="0"/>
                <a:cs typeface="Courier New" pitchFamily="49" charset="0"/>
              </a:rPr>
              <a:t>        }</a:t>
            </a:r>
          </a:p>
          <a:p>
            <a:pPr>
              <a:buNone/>
            </a:pPr>
            <a:r>
              <a:rPr lang="en-IN" sz="1200" dirty="0" smtClean="0">
                <a:latin typeface="Courier New" pitchFamily="49" charset="0"/>
                <a:cs typeface="Courier New" pitchFamily="49" charset="0"/>
              </a:rPr>
              <a:t>    }</a:t>
            </a:r>
          </a:p>
          <a:p>
            <a:pPr>
              <a:buNone/>
            </a:pPr>
            <a:r>
              <a:rPr lang="en-IN" sz="1200" dirty="0" smtClean="0">
                <a:latin typeface="Courier New" pitchFamily="49" charset="0"/>
                <a:cs typeface="Courier New" pitchFamily="49" charset="0"/>
              </a:rPr>
              <a:t>}</a:t>
            </a:r>
          </a:p>
          <a:p>
            <a:pPr>
              <a:buNone/>
            </a:pPr>
            <a:r>
              <a:rPr lang="en-IN" sz="1200" dirty="0" err="1" smtClean="0">
                <a:latin typeface="Courier New" pitchFamily="49" charset="0"/>
                <a:cs typeface="Courier New" pitchFamily="49" charset="0"/>
              </a:rPr>
              <a:t>hadoop.ExcellentIndex</a:t>
            </a:r>
            <a:endParaRPr lang="en-IN" sz="1200" dirty="0" smtClean="0">
              <a:latin typeface="Courier New" pitchFamily="49" charset="0"/>
              <a:cs typeface="Courier New" pitchFamily="49" charset="0"/>
            </a:endParaRPr>
          </a:p>
          <a:p>
            <a:pPr>
              <a:buNone/>
            </a:pPr>
            <a:r>
              <a:rPr lang="en-IN" sz="1200" dirty="0" err="1" smtClean="0">
                <a:latin typeface="Courier New" pitchFamily="49" charset="0"/>
                <a:cs typeface="Courier New" pitchFamily="49" charset="0"/>
              </a:rPr>
              <a:t>storm.ExcellentIndex</a:t>
            </a:r>
            <a:endParaRPr lang="en-IN" sz="1200" dirty="0" smtClean="0">
              <a:latin typeface="Courier New" pitchFamily="49" charset="0"/>
              <a:cs typeface="Courier New" pitchFamily="49" charset="0"/>
            </a:endParaRPr>
          </a:p>
          <a:p>
            <a:pPr marL="228600" indent="-228600">
              <a:lnSpc>
                <a:spcPct val="150000"/>
              </a:lnSpc>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228600" indent="-228600">
              <a:lnSpc>
                <a:spcPct val="150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Oval 3"/>
          <p:cNvSpPr/>
          <p:nvPr/>
        </p:nvSpPr>
        <p:spPr>
          <a:xfrm>
            <a:off x="5660265" y="2086378"/>
            <a:ext cx="2994338" cy="15261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Output:</a:t>
            </a:r>
          </a:p>
          <a:p>
            <a:pPr algn="ctr"/>
            <a:endParaRPr lang="en-IN" dirty="0" smtClean="0"/>
          </a:p>
          <a:p>
            <a:pPr algn="ctr"/>
            <a:r>
              <a:rPr lang="en-IN" dirty="0" err="1" smtClean="0"/>
              <a:t>Hadoop_Course</a:t>
            </a:r>
            <a:endParaRPr lang="en-IN" dirty="0" smtClean="0"/>
          </a:p>
          <a:p>
            <a:pPr algn="ctr"/>
            <a:r>
              <a:rPr lang="en-IN" dirty="0" smtClean="0"/>
              <a:t>95</a:t>
            </a:r>
          </a:p>
          <a:p>
            <a:pPr algn="ctr"/>
            <a:endParaRPr lang="en-IN" dirty="0" smtClean="0"/>
          </a:p>
          <a:p>
            <a:pPr algn="ctr"/>
            <a:r>
              <a:rPr lang="en-IN" dirty="0" err="1" smtClean="0"/>
              <a:t>Storm_Course</a:t>
            </a:r>
            <a:endParaRPr lang="en-IN" dirty="0" smtClean="0"/>
          </a:p>
          <a:p>
            <a:pPr algn="ctr"/>
            <a:r>
              <a:rPr lang="en-IN" dirty="0" smtClean="0"/>
              <a:t>90</a:t>
            </a:r>
          </a:p>
        </p:txBody>
      </p:sp>
      <p:sp>
        <p:nvSpPr>
          <p:cNvPr id="6"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Protocol Extensions</a:t>
            </a:r>
            <a:endParaRPr lang="en-IN" sz="2800" dirty="0">
              <a:latin typeface="Calibri" pitchFamily="34" charset="0"/>
            </a:endParaRPr>
          </a:p>
        </p:txBody>
      </p:sp>
      <p:sp>
        <p:nvSpPr>
          <p:cNvPr id="7" name="Rectangle 6"/>
          <p:cNvSpPr/>
          <p:nvPr/>
        </p:nvSpPr>
        <p:spPr>
          <a:xfrm>
            <a:off x="457236" y="1403797"/>
            <a:ext cx="4971209" cy="2665927"/>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74706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Placeholder 2"/>
          <p:cNvSpPr>
            <a:spLocks noGrp="1"/>
          </p:cNvSpPr>
          <p:nvPr>
            <p:ph type="body" idx="4294967295"/>
          </p:nvPr>
        </p:nvSpPr>
        <p:spPr>
          <a:xfrm>
            <a:off x="396121" y="600332"/>
            <a:ext cx="7920880" cy="2752328"/>
          </a:xfrm>
        </p:spPr>
        <p:txBody>
          <a:bodyPr/>
          <a:lstStyle/>
          <a:p>
            <a:pPr marL="228600" indent="-22860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Sometimes </a:t>
            </a:r>
            <a:r>
              <a:rPr lang="en-IN" sz="1200" dirty="0" smtClean="0"/>
              <a:t>building an app that supports multiple </a:t>
            </a:r>
            <a:r>
              <a:rPr lang="en-IN" sz="1200" dirty="0" err="1" smtClean="0"/>
              <a:t>iOS</a:t>
            </a:r>
            <a:r>
              <a:rPr lang="en-IN" sz="1200" dirty="0" smtClean="0"/>
              <a:t> versions can be a pain. </a:t>
            </a:r>
            <a:r>
              <a:rPr lang="en-IN" sz="1200" dirty="0" smtClean="0">
                <a:latin typeface="Tahoma" panose="020B0604030504040204" pitchFamily="34" charset="0"/>
                <a:ea typeface="Tahoma" panose="020B0604030504040204" pitchFamily="34" charset="0"/>
                <a:cs typeface="Tahoma" panose="020B0604030504040204" pitchFamily="34" charset="0"/>
              </a:rPr>
              <a:t>Difference in API version and IOS version may cause errors when the app is running</a:t>
            </a:r>
          </a:p>
          <a:p>
            <a:pPr marL="228600" indent="-228600">
              <a:lnSpc>
                <a:spcPct val="150000"/>
              </a:lnSpc>
              <a:buFont typeface="Symbol" panose="05050102010706020507" pitchFamily="18" charset="2"/>
              <a:buChar char="®"/>
            </a:pPr>
            <a:r>
              <a:rPr lang="en-IN" sz="1200" dirty="0" smtClean="0"/>
              <a:t>Prior to Swift 2, there is no standard way to do availability check</a:t>
            </a:r>
          </a:p>
          <a:p>
            <a:pPr marL="228600" indent="-228600">
              <a:lnSpc>
                <a:spcPct val="150000"/>
              </a:lnSpc>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In Swift 2, we have built-in support to check for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API availability</a:t>
            </a:r>
            <a:r>
              <a:rPr lang="en-IN" sz="1200" dirty="0" smtClean="0">
                <a:latin typeface="Tahoma" panose="020B0604030504040204" pitchFamily="34" charset="0"/>
                <a:ea typeface="Tahoma" panose="020B0604030504040204" pitchFamily="34" charset="0"/>
                <a:cs typeface="Tahoma" panose="020B0604030504040204" pitchFamily="34" charset="0"/>
              </a:rPr>
              <a:t>. You can define an availability condition </a:t>
            </a:r>
            <a:r>
              <a:rPr lang="en-IN" sz="1200" dirty="0" smtClean="0"/>
              <a:t>so that a particular block of code will only be executed on certain </a:t>
            </a:r>
            <a:r>
              <a:rPr lang="en-IN" sz="1200" dirty="0" err="1" smtClean="0"/>
              <a:t>iOS</a:t>
            </a:r>
            <a:r>
              <a:rPr lang="en-IN" sz="1200" dirty="0" smtClean="0"/>
              <a:t> versions</a:t>
            </a:r>
          </a:p>
          <a:p>
            <a:pPr lvl="3">
              <a:buNone/>
            </a:pPr>
            <a:endParaRPr lang="en-IN" sz="1200" b="1" dirty="0" smtClean="0"/>
          </a:p>
          <a:p>
            <a:pPr lvl="3">
              <a:buNone/>
            </a:pPr>
            <a:endParaRPr lang="en-IN" sz="1200" b="1" dirty="0" smtClean="0"/>
          </a:p>
          <a:p>
            <a:pPr lvl="3">
              <a:buNone/>
            </a:pPr>
            <a:r>
              <a:rPr lang="en-IN" sz="1200" b="1" dirty="0" smtClean="0">
                <a:latin typeface="Courier New" pitchFamily="49" charset="0"/>
                <a:cs typeface="Courier New" pitchFamily="49" charset="0"/>
              </a:rPr>
              <a:t>If</a:t>
            </a:r>
            <a:r>
              <a:rPr lang="en-IN" sz="1200" dirty="0" smtClean="0">
                <a:latin typeface="Courier New" pitchFamily="49" charset="0"/>
                <a:cs typeface="Courier New" pitchFamily="49" charset="0"/>
              </a:rPr>
              <a:t> #available(</a:t>
            </a:r>
            <a:r>
              <a:rPr lang="en-IN" sz="1200" dirty="0" err="1" smtClean="0">
                <a:latin typeface="Courier New" pitchFamily="49" charset="0"/>
                <a:cs typeface="Courier New" pitchFamily="49" charset="0"/>
              </a:rPr>
              <a:t>iOS</a:t>
            </a:r>
            <a:r>
              <a:rPr lang="en-IN" sz="1200" dirty="0" smtClean="0">
                <a:latin typeface="Courier New" pitchFamily="49" charset="0"/>
                <a:cs typeface="Courier New" pitchFamily="49" charset="0"/>
              </a:rPr>
              <a:t> 8, *) {</a:t>
            </a:r>
          </a:p>
          <a:p>
            <a:pPr lvl="3">
              <a:buNone/>
            </a:pPr>
            <a:r>
              <a:rPr lang="en-IN" sz="1200" dirty="0" smtClean="0">
                <a:latin typeface="Courier New" pitchFamily="49" charset="0"/>
                <a:cs typeface="Courier New" pitchFamily="49" charset="0"/>
              </a:rPr>
              <a:t>    </a:t>
            </a:r>
            <a:r>
              <a:rPr lang="en-IN" sz="1200" i="1" dirty="0" smtClean="0">
                <a:latin typeface="Courier New" pitchFamily="49" charset="0"/>
                <a:cs typeface="Courier New" pitchFamily="49" charset="0"/>
              </a:rPr>
              <a:t>// </a:t>
            </a:r>
            <a:r>
              <a:rPr lang="en-IN" sz="1200" i="1" dirty="0" err="1" smtClean="0">
                <a:latin typeface="Courier New" pitchFamily="49" charset="0"/>
                <a:cs typeface="Courier New" pitchFamily="49" charset="0"/>
              </a:rPr>
              <a:t>iOS</a:t>
            </a:r>
            <a:r>
              <a:rPr lang="en-IN" sz="1200" i="1" dirty="0" smtClean="0">
                <a:latin typeface="Courier New" pitchFamily="49" charset="0"/>
                <a:cs typeface="Courier New" pitchFamily="49" charset="0"/>
              </a:rPr>
              <a:t> 8 or up</a:t>
            </a:r>
            <a:endParaRPr lang="en-IN" sz="1200" dirty="0" smtClean="0">
              <a:latin typeface="Courier New" pitchFamily="49" charset="0"/>
              <a:cs typeface="Courier New" pitchFamily="49" charset="0"/>
            </a:endParaRPr>
          </a:p>
          <a:p>
            <a:pPr lvl="3">
              <a:buNone/>
            </a:pPr>
            <a:r>
              <a:rPr lang="en-IN" sz="1200" dirty="0" smtClean="0">
                <a:latin typeface="Courier New" pitchFamily="49" charset="0"/>
                <a:cs typeface="Courier New" pitchFamily="49" charset="0"/>
              </a:rPr>
              <a:t>    </a:t>
            </a:r>
            <a:r>
              <a:rPr lang="en-IN" sz="1200" b="1" dirty="0" smtClean="0">
                <a:latin typeface="Courier New" pitchFamily="49" charset="0"/>
                <a:cs typeface="Courier New" pitchFamily="49" charset="0"/>
              </a:rPr>
              <a:t>let</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queryItem</a:t>
            </a:r>
            <a:r>
              <a:rPr lang="en-IN" sz="1200" dirty="0" smtClean="0">
                <a:latin typeface="Courier New" pitchFamily="49" charset="0"/>
                <a:cs typeface="Courier New" pitchFamily="49" charset="0"/>
              </a:rPr>
              <a:t> = </a:t>
            </a:r>
            <a:r>
              <a:rPr lang="en-IN" sz="1200" dirty="0" err="1" smtClean="0">
                <a:latin typeface="Courier New" pitchFamily="49" charset="0"/>
                <a:cs typeface="Courier New" pitchFamily="49" charset="0"/>
              </a:rPr>
              <a:t>NSURLQueryItem</a:t>
            </a:r>
            <a:r>
              <a:rPr lang="en-IN" sz="1200" dirty="0" smtClean="0">
                <a:latin typeface="Courier New" pitchFamily="49" charset="0"/>
                <a:cs typeface="Courier New" pitchFamily="49" charset="0"/>
              </a:rPr>
              <a:t>()</a:t>
            </a:r>
          </a:p>
          <a:p>
            <a:pPr lvl="3">
              <a:buNone/>
            </a:pPr>
            <a:r>
              <a:rPr lang="en-IN" sz="1200" dirty="0" smtClean="0">
                <a:latin typeface="Courier New" pitchFamily="49" charset="0"/>
                <a:cs typeface="Courier New" pitchFamily="49" charset="0"/>
              </a:rPr>
              <a:t>    } </a:t>
            </a:r>
            <a:r>
              <a:rPr lang="en-IN" sz="1200" b="1" dirty="0" smtClean="0">
                <a:latin typeface="Courier New" pitchFamily="49" charset="0"/>
                <a:cs typeface="Courier New" pitchFamily="49" charset="0"/>
              </a:rPr>
              <a:t>else</a:t>
            </a:r>
            <a:r>
              <a:rPr lang="en-IN" sz="1200" dirty="0" smtClean="0">
                <a:latin typeface="Courier New" pitchFamily="49" charset="0"/>
                <a:cs typeface="Courier New" pitchFamily="49" charset="0"/>
              </a:rPr>
              <a:t> {</a:t>
            </a:r>
          </a:p>
          <a:p>
            <a:pPr lvl="3">
              <a:buNone/>
            </a:pPr>
            <a:r>
              <a:rPr lang="en-IN" sz="1200" dirty="0" smtClean="0">
                <a:latin typeface="Courier New" pitchFamily="49" charset="0"/>
                <a:cs typeface="Courier New" pitchFamily="49" charset="0"/>
              </a:rPr>
              <a:t>    </a:t>
            </a:r>
            <a:r>
              <a:rPr lang="en-IN" sz="1200" i="1" dirty="0" smtClean="0">
                <a:latin typeface="Courier New" pitchFamily="49" charset="0"/>
                <a:cs typeface="Courier New" pitchFamily="49" charset="0"/>
              </a:rPr>
              <a:t>// Earlier </a:t>
            </a:r>
            <a:r>
              <a:rPr lang="en-IN" sz="1200" i="1" dirty="0" err="1" smtClean="0">
                <a:latin typeface="Courier New" pitchFamily="49" charset="0"/>
                <a:cs typeface="Courier New" pitchFamily="49" charset="0"/>
              </a:rPr>
              <a:t>iOS</a:t>
            </a:r>
            <a:r>
              <a:rPr lang="en-IN" sz="1200" i="1" dirty="0" smtClean="0">
                <a:latin typeface="Courier New" pitchFamily="49" charset="0"/>
                <a:cs typeface="Courier New" pitchFamily="49" charset="0"/>
              </a:rPr>
              <a:t> versions</a:t>
            </a:r>
            <a:endParaRPr lang="en-IN" sz="1200" dirty="0" smtClean="0">
              <a:latin typeface="Courier New" pitchFamily="49" charset="0"/>
              <a:cs typeface="Courier New" pitchFamily="49" charset="0"/>
            </a:endParaRPr>
          </a:p>
          <a:p>
            <a:pPr lvl="3">
              <a:buNone/>
            </a:pPr>
            <a:r>
              <a:rPr lang="en-IN" sz="1200" dirty="0" smtClean="0">
                <a:latin typeface="Courier New" pitchFamily="49" charset="0"/>
                <a:cs typeface="Courier New" pitchFamily="49" charset="0"/>
              </a:rPr>
              <a:t>    }</a:t>
            </a:r>
          </a:p>
          <a:p>
            <a:pPr marL="228600" indent="-228600">
              <a:lnSpc>
                <a:spcPct val="150000"/>
              </a:lnSpc>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228600" indent="-228600">
              <a:lnSpc>
                <a:spcPct val="150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5"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Availability Checking</a:t>
            </a:r>
            <a:endParaRPr lang="en-IN" sz="2800" dirty="0">
              <a:latin typeface="Calibri" pitchFamily="34" charset="0"/>
            </a:endParaRPr>
          </a:p>
        </p:txBody>
      </p:sp>
      <p:sp>
        <p:nvSpPr>
          <p:cNvPr id="4" name="Rectangle 3"/>
          <p:cNvSpPr/>
          <p:nvPr/>
        </p:nvSpPr>
        <p:spPr>
          <a:xfrm>
            <a:off x="1693571" y="2517819"/>
            <a:ext cx="3818587" cy="1803043"/>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7470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Placeholder 2"/>
          <p:cNvSpPr>
            <a:spLocks noGrp="1"/>
          </p:cNvSpPr>
          <p:nvPr>
            <p:ph type="body" idx="4294967295"/>
          </p:nvPr>
        </p:nvSpPr>
        <p:spPr>
          <a:xfrm>
            <a:off x="396121" y="656823"/>
            <a:ext cx="7920880" cy="3812145"/>
          </a:xfrm>
        </p:spPr>
        <p:txBody>
          <a:bodyPr/>
          <a:lstStyle/>
          <a:p>
            <a:pPr marL="228600" indent="-228600">
              <a:lnSpc>
                <a:spcPct val="150000"/>
              </a:lnSpc>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In Swift 2, we use repeat-while instead of do-while</a:t>
            </a:r>
          </a:p>
          <a:p>
            <a:pPr marL="228600" indent="-228600">
              <a:lnSpc>
                <a:spcPct val="150000"/>
              </a:lnSpc>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lvl="3">
              <a:buNone/>
            </a:pPr>
            <a:r>
              <a:rPr lang="en-IN" sz="1200" b="1" dirty="0" err="1" smtClean="0">
                <a:latin typeface="Courier New" pitchFamily="49" charset="0"/>
                <a:cs typeface="Courier New" pitchFamily="49" charset="0"/>
              </a:rPr>
              <a:t>var</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i</a:t>
            </a:r>
            <a:r>
              <a:rPr lang="en-IN" sz="1200" dirty="0" smtClean="0">
                <a:latin typeface="Courier New" pitchFamily="49" charset="0"/>
                <a:cs typeface="Courier New" pitchFamily="49" charset="0"/>
              </a:rPr>
              <a:t> = 0</a:t>
            </a:r>
          </a:p>
          <a:p>
            <a:pPr lvl="3">
              <a:buNone/>
            </a:pPr>
            <a:r>
              <a:rPr lang="en-IN" sz="1200" dirty="0" smtClean="0">
                <a:latin typeface="Courier New" pitchFamily="49" charset="0"/>
                <a:cs typeface="Courier New" pitchFamily="49" charset="0"/>
              </a:rPr>
              <a:t>repeat {</a:t>
            </a:r>
          </a:p>
          <a:p>
            <a:pPr lvl="3">
              <a:buNone/>
            </a:pP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i</a:t>
            </a:r>
            <a:r>
              <a:rPr lang="en-IN" sz="1200" dirty="0" smtClean="0">
                <a:latin typeface="Courier New" pitchFamily="49" charset="0"/>
                <a:cs typeface="Courier New" pitchFamily="49" charset="0"/>
              </a:rPr>
              <a:t>++</a:t>
            </a:r>
          </a:p>
          <a:p>
            <a:pPr lvl="3">
              <a:buNone/>
            </a:pPr>
            <a:r>
              <a:rPr lang="en-IN" sz="1200" dirty="0" smtClean="0">
                <a:latin typeface="Courier New" pitchFamily="49" charset="0"/>
                <a:cs typeface="Courier New" pitchFamily="49" charset="0"/>
              </a:rPr>
              <a:t>    print(</a:t>
            </a:r>
            <a:r>
              <a:rPr lang="en-IN" sz="1200" dirty="0" err="1" smtClean="0">
                <a:latin typeface="Courier New" pitchFamily="49" charset="0"/>
                <a:cs typeface="Courier New" pitchFamily="49" charset="0"/>
              </a:rPr>
              <a:t>i</a:t>
            </a:r>
            <a:r>
              <a:rPr lang="en-IN" sz="1200" dirty="0" smtClean="0">
                <a:latin typeface="Courier New" pitchFamily="49" charset="0"/>
                <a:cs typeface="Courier New" pitchFamily="49" charset="0"/>
              </a:rPr>
              <a:t>)</a:t>
            </a:r>
          </a:p>
          <a:p>
            <a:pPr lvl="3">
              <a:buNone/>
            </a:pPr>
            <a:r>
              <a:rPr lang="en-IN" sz="1200" dirty="0" smtClean="0">
                <a:latin typeface="Courier New" pitchFamily="49" charset="0"/>
                <a:cs typeface="Courier New" pitchFamily="49" charset="0"/>
              </a:rPr>
              <a:t>} </a:t>
            </a:r>
            <a:r>
              <a:rPr lang="en-IN" sz="1200" b="1" dirty="0" smtClean="0">
                <a:latin typeface="Courier New" pitchFamily="49" charset="0"/>
                <a:cs typeface="Courier New" pitchFamily="49" charset="0"/>
              </a:rPr>
              <a:t>while</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i</a:t>
            </a:r>
            <a:r>
              <a:rPr lang="en-IN" sz="1200" dirty="0" smtClean="0">
                <a:latin typeface="Courier New" pitchFamily="49" charset="0"/>
                <a:cs typeface="Courier New" pitchFamily="49" charset="0"/>
              </a:rPr>
              <a:t> &lt; 10</a:t>
            </a:r>
          </a:p>
          <a:p>
            <a:pPr marL="228600" indent="-228600">
              <a:lnSpc>
                <a:spcPct val="150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1307206" y="1184857"/>
            <a:ext cx="2711002" cy="1680692"/>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do-while is now repeat-while</a:t>
            </a:r>
            <a:endParaRPr lang="en-IN" sz="2800" dirty="0">
              <a:latin typeface="Calibri" pitchFamily="34" charset="0"/>
            </a:endParaRPr>
          </a:p>
        </p:txBody>
      </p:sp>
    </p:spTree>
    <p:extLst>
      <p:ext uri="{BB962C8B-B14F-4D97-AF65-F5344CB8AC3E}">
        <p14:creationId xmlns:p14="http://schemas.microsoft.com/office/powerpoint/2010/main" val="1137470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95"/>
          <p:cNvSpPr txBox="1"/>
          <p:nvPr/>
        </p:nvSpPr>
        <p:spPr>
          <a:xfrm>
            <a:off x="2193522" y="2359029"/>
            <a:ext cx="5686432" cy="492442"/>
          </a:xfrm>
          <a:prstGeom prst="rect">
            <a:avLst/>
          </a:prstGeom>
          <a:noFill/>
          <a:ln>
            <a:noFill/>
          </a:ln>
        </p:spPr>
        <p:txBody>
          <a:bodyPr lIns="91425" tIns="45700" rIns="91425" bIns="45700" anchor="t" anchorCtr="0">
            <a:noAutofit/>
          </a:bodyPr>
          <a:lstStyle/>
          <a:p>
            <a:pPr defTabSz="914400">
              <a:buClr>
                <a:srgbClr val="262626"/>
              </a:buClr>
              <a:buSzPct val="25000"/>
              <a:buFont typeface="Calibri"/>
              <a:buNone/>
            </a:pPr>
            <a:r>
              <a:rPr lang="en-US" sz="2000" b="1" kern="0" dirty="0" smtClean="0">
                <a:solidFill>
                  <a:srgbClr val="0070C0"/>
                </a:solidFill>
                <a:latin typeface="Calibri"/>
                <a:ea typeface="Calibri"/>
                <a:cs typeface="Calibri"/>
                <a:sym typeface="Calibri"/>
              </a:rPr>
              <a:t>Let us see these features in an iOS movie APP</a:t>
            </a:r>
            <a:endParaRPr lang="en-US" sz="2000" b="1" kern="0" dirty="0">
              <a:solidFill>
                <a:srgbClr val="0070C0"/>
              </a:solidFill>
              <a:latin typeface="Calibri"/>
              <a:ea typeface="Calibri"/>
              <a:cs typeface="Calibri"/>
              <a:sym typeface="Calibri"/>
            </a:endParaRPr>
          </a:p>
        </p:txBody>
      </p:sp>
    </p:spTree>
    <p:extLst>
      <p:ext uri="{BB962C8B-B14F-4D97-AF65-F5344CB8AC3E}">
        <p14:creationId xmlns:p14="http://schemas.microsoft.com/office/powerpoint/2010/main" val="1989657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Trakt Movie App</a:t>
            </a:r>
            <a:endParaRPr lang="en-IN" sz="2800" dirty="0">
              <a:latin typeface="Calibri" pitchFamily="34" charset="0"/>
            </a:endParaRPr>
          </a:p>
        </p:txBody>
      </p:sp>
      <p:pic>
        <p:nvPicPr>
          <p:cNvPr id="2" name="Picture 1"/>
          <p:cNvPicPr>
            <a:picLocks noChangeAspect="1"/>
          </p:cNvPicPr>
          <p:nvPr/>
        </p:nvPicPr>
        <p:blipFill>
          <a:blip r:embed="rId2"/>
          <a:stretch>
            <a:fillRect/>
          </a:stretch>
        </p:blipFill>
        <p:spPr>
          <a:xfrm>
            <a:off x="3382239" y="841102"/>
            <a:ext cx="2209312" cy="3929628"/>
          </a:xfrm>
          <a:prstGeom prst="rect">
            <a:avLst/>
          </a:prstGeom>
        </p:spPr>
      </p:pic>
    </p:spTree>
    <p:extLst>
      <p:ext uri="{BB962C8B-B14F-4D97-AF65-F5344CB8AC3E}">
        <p14:creationId xmlns:p14="http://schemas.microsoft.com/office/powerpoint/2010/main" val="1907859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Alomofire</a:t>
            </a:r>
            <a:endParaRPr lang="en-IN" sz="2800" dirty="0">
              <a:latin typeface="Calibri" pitchFamily="34" charset="0"/>
            </a:endParaRPr>
          </a:p>
        </p:txBody>
      </p:sp>
      <p:pic>
        <p:nvPicPr>
          <p:cNvPr id="4" name="Picture 3"/>
          <p:cNvPicPr>
            <a:picLocks noChangeAspect="1"/>
          </p:cNvPicPr>
          <p:nvPr/>
        </p:nvPicPr>
        <p:blipFill>
          <a:blip r:embed="rId2"/>
          <a:stretch>
            <a:fillRect/>
          </a:stretch>
        </p:blipFill>
        <p:spPr>
          <a:xfrm>
            <a:off x="1003300" y="1676400"/>
            <a:ext cx="7137400" cy="1778000"/>
          </a:xfrm>
          <a:prstGeom prst="rect">
            <a:avLst/>
          </a:prstGeom>
        </p:spPr>
      </p:pic>
      <p:sp>
        <p:nvSpPr>
          <p:cNvPr id="7" name="Rectangle 6"/>
          <p:cNvSpPr/>
          <p:nvPr/>
        </p:nvSpPr>
        <p:spPr>
          <a:xfrm>
            <a:off x="1000274" y="863197"/>
            <a:ext cx="2788970" cy="300082"/>
          </a:xfrm>
          <a:prstGeom prst="rect">
            <a:avLst/>
          </a:prstGeom>
        </p:spPr>
        <p:txBody>
          <a:bodyPr wrap="none">
            <a:spAutoFit/>
          </a:bodyPr>
          <a:lstStyle/>
          <a:p>
            <a:r>
              <a:rPr lang="en-US" dirty="0"/>
              <a:t>Elegant HTTP Networking in Swift</a:t>
            </a:r>
          </a:p>
        </p:txBody>
      </p:sp>
    </p:spTree>
    <p:extLst>
      <p:ext uri="{BB962C8B-B14F-4D97-AF65-F5344CB8AC3E}">
        <p14:creationId xmlns:p14="http://schemas.microsoft.com/office/powerpoint/2010/main" val="20819758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HanekeSwift</a:t>
            </a:r>
            <a:endParaRPr lang="en-IN" sz="2800" dirty="0">
              <a:latin typeface="Calibri" pitchFamily="34" charset="0"/>
            </a:endParaRPr>
          </a:p>
        </p:txBody>
      </p:sp>
      <p:pic>
        <p:nvPicPr>
          <p:cNvPr id="2" name="Picture 1"/>
          <p:cNvPicPr>
            <a:picLocks noChangeAspect="1"/>
          </p:cNvPicPr>
          <p:nvPr/>
        </p:nvPicPr>
        <p:blipFill>
          <a:blip r:embed="rId2"/>
          <a:stretch>
            <a:fillRect/>
          </a:stretch>
        </p:blipFill>
        <p:spPr>
          <a:xfrm>
            <a:off x="492227" y="2305456"/>
            <a:ext cx="8198785" cy="537770"/>
          </a:xfrm>
          <a:prstGeom prst="rect">
            <a:avLst/>
          </a:prstGeom>
        </p:spPr>
      </p:pic>
    </p:spTree>
    <p:extLst>
      <p:ext uri="{BB962C8B-B14F-4D97-AF65-F5344CB8AC3E}">
        <p14:creationId xmlns:p14="http://schemas.microsoft.com/office/powerpoint/2010/main" val="3777956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SwiftJSON</a:t>
            </a:r>
            <a:endParaRPr lang="en-IN" sz="2800" dirty="0">
              <a:latin typeface="Calibri" pitchFamily="34" charset="0"/>
            </a:endParaRPr>
          </a:p>
        </p:txBody>
      </p:sp>
      <p:pic>
        <p:nvPicPr>
          <p:cNvPr id="4" name="Picture 3"/>
          <p:cNvPicPr>
            <a:picLocks noChangeAspect="1"/>
          </p:cNvPicPr>
          <p:nvPr/>
        </p:nvPicPr>
        <p:blipFill>
          <a:blip r:embed="rId2"/>
          <a:stretch>
            <a:fillRect/>
          </a:stretch>
        </p:blipFill>
        <p:spPr>
          <a:xfrm>
            <a:off x="1451494" y="974066"/>
            <a:ext cx="5850377" cy="3823098"/>
          </a:xfrm>
          <a:prstGeom prst="rect">
            <a:avLst/>
          </a:prstGeom>
        </p:spPr>
      </p:pic>
    </p:spTree>
    <p:extLst>
      <p:ext uri="{BB962C8B-B14F-4D97-AF65-F5344CB8AC3E}">
        <p14:creationId xmlns:p14="http://schemas.microsoft.com/office/powerpoint/2010/main" val="39991684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074288"/>
            <a:ext cx="5991622" cy="2585323"/>
          </a:xfrm>
          <a:prstGeom prst="rect">
            <a:avLst/>
          </a:prstGeom>
          <a:noFill/>
        </p:spPr>
        <p:txBody>
          <a:bodyPr wrap="square" rtlCol="0">
            <a:spAutoFit/>
          </a:bodyPr>
          <a:lstStyle/>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Learn about New Features in </a:t>
            </a:r>
            <a:r>
              <a:rPr lang="en-US" sz="1200" dirty="0" err="1" smtClean="0">
                <a:latin typeface="Tahoma" panose="020B0604030504040204" pitchFamily="34" charset="0"/>
                <a:ea typeface="Tahoma" panose="020B0604030504040204" pitchFamily="34" charset="0"/>
                <a:cs typeface="Tahoma" panose="020B0604030504040204" pitchFamily="34" charset="0"/>
              </a:rPr>
              <a:t>Xcode</a:t>
            </a:r>
            <a:r>
              <a:rPr lang="en-US" sz="1200" dirty="0" smtClean="0">
                <a:latin typeface="Tahoma" panose="020B0604030504040204" pitchFamily="34" charset="0"/>
                <a:ea typeface="Tahoma" panose="020B0604030504040204" pitchFamily="34" charset="0"/>
                <a:cs typeface="Tahoma" panose="020B0604030504040204" pitchFamily="34" charset="0"/>
              </a:rPr>
              <a:t> 7</a:t>
            </a:r>
          </a:p>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Using guard instead of if - let</a:t>
            </a:r>
          </a:p>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Implement Error Handling in Swift 2</a:t>
            </a:r>
          </a:p>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Learn about Replacement of </a:t>
            </a:r>
            <a:r>
              <a:rPr lang="en-US" sz="1200" dirty="0" err="1" smtClean="0">
                <a:latin typeface="Tahoma" panose="020B0604030504040204" pitchFamily="34" charset="0"/>
                <a:ea typeface="Tahoma" panose="020B0604030504040204" pitchFamily="34" charset="0"/>
                <a:cs typeface="Tahoma" panose="020B0604030504040204" pitchFamily="34" charset="0"/>
              </a:rPr>
              <a:t>Println</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Implement Protocol Extension </a:t>
            </a:r>
          </a:p>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Understand Availability Checking in Swift 2</a:t>
            </a:r>
          </a:p>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Learn about </a:t>
            </a:r>
            <a:r>
              <a:rPr lang="en-US" sz="1200" dirty="0" smtClean="0">
                <a:latin typeface="Tahoma" panose="020B0604030504040204" pitchFamily="34" charset="0"/>
                <a:ea typeface="Tahoma" panose="020B0604030504040204" pitchFamily="34" charset="0"/>
                <a:cs typeface="Tahoma" panose="020B0604030504040204" pitchFamily="34" charset="0"/>
              </a:rPr>
              <a:t>repeat-while</a:t>
            </a:r>
          </a:p>
          <a:p>
            <a:pPr marL="171450" indent="-171450">
              <a:lnSpc>
                <a:spcPct val="150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smtClean="0">
                <a:latin typeface="Tahoma" panose="020B0604030504040204" pitchFamily="34" charset="0"/>
                <a:ea typeface="Tahoma" panose="020B0604030504040204" pitchFamily="34" charset="0"/>
                <a:cs typeface="Tahoma" panose="020B0604030504040204" pitchFamily="34" charset="0"/>
              </a:rPr>
              <a:t>Create an iOS App using Swift 2</a:t>
            </a:r>
            <a:r>
              <a:rPr lang="en-US" sz="1200" dirty="0"/>
              <a:t/>
            </a:r>
            <a:br>
              <a:rPr lang="en-US" sz="1200" dirty="0"/>
            </a:b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467544" y="787561"/>
            <a:ext cx="3348930" cy="276999"/>
          </a:xfrm>
          <a:prstGeom prst="rect">
            <a:avLst/>
          </a:prstGeom>
          <a:noFill/>
        </p:spPr>
        <p:txBody>
          <a:bodyPr wrap="none" rtlCol="0">
            <a:spAutoFit/>
          </a:bodyPr>
          <a:lstStyle/>
          <a:p>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the end of this session, you will be able to:</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398837" y="145918"/>
            <a:ext cx="4635501" cy="492443"/>
          </a:xfrm>
          <a:prstGeom prst="rect">
            <a:avLst/>
          </a:prstGeom>
          <a:noFill/>
        </p:spPr>
        <p:txBody>
          <a:bodyPr wrap="square" rtlCol="0">
            <a:spAutoFit/>
          </a:bodyPr>
          <a:lstStyle/>
          <a:p>
            <a:pPr defTabSz="685766"/>
            <a:r>
              <a:rPr lang="en-IN" sz="2600" dirty="0">
                <a:solidFill>
                  <a:srgbClr val="262626"/>
                </a:solidFill>
                <a:latin typeface="+mj-lt"/>
              </a:rPr>
              <a:t>Objectives</a:t>
            </a:r>
          </a:p>
        </p:txBody>
      </p:sp>
    </p:spTree>
    <p:extLst>
      <p:ext uri="{BB962C8B-B14F-4D97-AF65-F5344CB8AC3E}">
        <p14:creationId xmlns:p14="http://schemas.microsoft.com/office/powerpoint/2010/main" val="716482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7025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337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14739" y="917004"/>
          <a:ext cx="8314105" cy="297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hape 195"/>
          <p:cNvSpPr txBox="1"/>
          <p:nvPr/>
        </p:nvSpPr>
        <p:spPr>
          <a:xfrm>
            <a:off x="398836" y="145918"/>
            <a:ext cx="5403095" cy="492442"/>
          </a:xfrm>
          <a:prstGeom prst="rect">
            <a:avLst/>
          </a:prstGeom>
          <a:noFill/>
          <a:ln>
            <a:noFill/>
          </a:ln>
        </p:spPr>
        <p:txBody>
          <a:bodyPr lIns="91425" tIns="45700" rIns="91425" bIns="45700" anchor="t" anchorCtr="0">
            <a:noAutofit/>
          </a:bodyPr>
          <a:lstStyle/>
          <a:p>
            <a:pPr defTabSz="914400">
              <a:buClr>
                <a:srgbClr val="262626"/>
              </a:buClr>
              <a:buSzPct val="25000"/>
              <a:buFont typeface="Calibri"/>
              <a:buNone/>
            </a:pPr>
            <a:r>
              <a:rPr lang="en-US" sz="2600" kern="0" dirty="0" smtClean="0">
                <a:solidFill>
                  <a:srgbClr val="262626"/>
                </a:solidFill>
                <a:latin typeface="Calibri"/>
                <a:ea typeface="Calibri"/>
                <a:cs typeface="Calibri"/>
                <a:sym typeface="Calibri"/>
              </a:rPr>
              <a:t>New in </a:t>
            </a:r>
            <a:r>
              <a:rPr lang="en-US" sz="2600" kern="0" dirty="0" err="1" smtClean="0">
                <a:solidFill>
                  <a:srgbClr val="262626"/>
                </a:solidFill>
                <a:latin typeface="Calibri"/>
                <a:ea typeface="Calibri"/>
                <a:cs typeface="Calibri"/>
                <a:sym typeface="Calibri"/>
              </a:rPr>
              <a:t>iOS</a:t>
            </a:r>
            <a:r>
              <a:rPr lang="en-US" sz="2600" kern="0" dirty="0" smtClean="0">
                <a:solidFill>
                  <a:srgbClr val="262626"/>
                </a:solidFill>
                <a:latin typeface="Calibri"/>
                <a:ea typeface="Calibri"/>
                <a:cs typeface="Calibri"/>
                <a:sym typeface="Calibri"/>
              </a:rPr>
              <a:t> Development : </a:t>
            </a:r>
            <a:r>
              <a:rPr lang="en-US" sz="2600" kern="0" dirty="0" err="1" smtClean="0">
                <a:solidFill>
                  <a:srgbClr val="262626"/>
                </a:solidFill>
                <a:latin typeface="Calibri"/>
                <a:ea typeface="Calibri"/>
                <a:cs typeface="Calibri"/>
                <a:sym typeface="Calibri"/>
              </a:rPr>
              <a:t>Xcode</a:t>
            </a:r>
            <a:r>
              <a:rPr lang="en-US" sz="2600" kern="0" dirty="0" smtClean="0">
                <a:solidFill>
                  <a:srgbClr val="262626"/>
                </a:solidFill>
                <a:latin typeface="Calibri"/>
                <a:ea typeface="Calibri"/>
                <a:cs typeface="Calibri"/>
                <a:sym typeface="Calibri"/>
              </a:rPr>
              <a:t> 7</a:t>
            </a:r>
            <a:endParaRPr lang="en-US" sz="2600" kern="0" dirty="0">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14967619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95"/>
          <p:cNvSpPr txBox="1"/>
          <p:nvPr/>
        </p:nvSpPr>
        <p:spPr>
          <a:xfrm>
            <a:off x="2008696" y="2193659"/>
            <a:ext cx="5686432" cy="492442"/>
          </a:xfrm>
          <a:prstGeom prst="rect">
            <a:avLst/>
          </a:prstGeom>
          <a:noFill/>
          <a:ln>
            <a:noFill/>
          </a:ln>
        </p:spPr>
        <p:txBody>
          <a:bodyPr lIns="91425" tIns="45700" rIns="91425" bIns="45700" anchor="t" anchorCtr="0">
            <a:noAutofit/>
          </a:bodyPr>
          <a:lstStyle/>
          <a:p>
            <a:pPr defTabSz="914400">
              <a:buClr>
                <a:srgbClr val="262626"/>
              </a:buClr>
              <a:buSzPct val="25000"/>
              <a:buFont typeface="Calibri"/>
              <a:buNone/>
            </a:pPr>
            <a:r>
              <a:rPr lang="en-US" sz="2600" b="1" kern="0" dirty="0" smtClean="0">
                <a:solidFill>
                  <a:srgbClr val="0070C0"/>
                </a:solidFill>
                <a:latin typeface="Calibri"/>
                <a:ea typeface="Calibri"/>
                <a:cs typeface="Calibri"/>
                <a:sym typeface="Calibri"/>
              </a:rPr>
              <a:t>New in </a:t>
            </a:r>
            <a:r>
              <a:rPr lang="en-US" sz="2600" b="1" kern="0" dirty="0" err="1" smtClean="0">
                <a:solidFill>
                  <a:srgbClr val="0070C0"/>
                </a:solidFill>
                <a:latin typeface="Calibri"/>
                <a:ea typeface="Calibri"/>
                <a:cs typeface="Calibri"/>
                <a:sym typeface="Calibri"/>
              </a:rPr>
              <a:t>iOS</a:t>
            </a:r>
            <a:r>
              <a:rPr lang="en-US" sz="2600" b="1" kern="0" dirty="0" smtClean="0">
                <a:solidFill>
                  <a:srgbClr val="0070C0"/>
                </a:solidFill>
                <a:latin typeface="Calibri"/>
                <a:ea typeface="Calibri"/>
                <a:cs typeface="Calibri"/>
                <a:sym typeface="Calibri"/>
              </a:rPr>
              <a:t> Development : Swift 2.0</a:t>
            </a:r>
            <a:endParaRPr lang="en-US" sz="2600" b="1" kern="0" dirty="0">
              <a:solidFill>
                <a:srgbClr val="0070C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83424" y="695458"/>
            <a:ext cx="8493644" cy="3876541"/>
          </a:xfrm>
        </p:spPr>
        <p:txBody>
          <a:bodyPr>
            <a:normAutofit/>
          </a:bodyPr>
          <a:lstStyle/>
          <a:p>
            <a:pPr>
              <a:lnSpc>
                <a:spcPct val="150000"/>
              </a:lnSpc>
              <a:buFont typeface="Symbol" panose="05050102010706020507" pitchFamily="18" charset="2"/>
              <a:buChar char="®"/>
            </a:pPr>
            <a:r>
              <a:rPr lang="en-IN"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When a function fails,  your need to find the reason of the failure. The proper error handling model was lacking in Swift 1</a:t>
            </a:r>
          </a:p>
          <a:p>
            <a:pPr>
              <a:lnSpc>
                <a:spcPct val="150000"/>
              </a:lnSpc>
              <a:buFont typeface="Symbol" panose="05050102010706020507" pitchFamily="18" charset="2"/>
              <a:buChar char="®"/>
            </a:pPr>
            <a:r>
              <a:rPr lang="en-IN" sz="1200" dirty="0" smtClean="0"/>
              <a:t> In Swift 2, it comes with an exception-like model using try / throw / catch keywords</a:t>
            </a:r>
          </a:p>
          <a:p>
            <a:pPr>
              <a:lnSpc>
                <a:spcPct val="150000"/>
              </a:lnSpc>
              <a:buFont typeface="Symbol" panose="05050102010706020507" pitchFamily="18" charset="2"/>
              <a:buChar char="®"/>
            </a:pPr>
            <a:r>
              <a:rPr lang="en-IN" sz="1200" dirty="0" smtClean="0"/>
              <a:t> In Swift, errors are represented by values of types conforming to the </a:t>
            </a:r>
            <a:r>
              <a:rPr lang="en-IN" sz="1200" b="1" i="1" dirty="0" err="1" smtClean="0">
                <a:solidFill>
                  <a:srgbClr val="0070C0"/>
                </a:solidFill>
              </a:rPr>
              <a:t>ErrorType</a:t>
            </a:r>
            <a:r>
              <a:rPr lang="en-IN" sz="1200" dirty="0" smtClean="0"/>
              <a:t> protocol</a:t>
            </a:r>
          </a:p>
          <a:p>
            <a:pPr>
              <a:lnSpc>
                <a:spcPct val="150000"/>
              </a:lnSpc>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 Let take an example that you are modelling ending for a car, the reasons for failure of the engine can be :</a:t>
            </a:r>
          </a:p>
          <a:p>
            <a:pPr lvl="1">
              <a:lnSpc>
                <a:spcPct val="150000"/>
              </a:lnSpc>
              <a:buFont typeface="Arial"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No Fuel</a:t>
            </a:r>
          </a:p>
          <a:p>
            <a:pPr lvl="1">
              <a:lnSpc>
                <a:spcPct val="150000"/>
              </a:lnSpc>
              <a:buFont typeface="Arial"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Oil Leakage</a:t>
            </a:r>
          </a:p>
          <a:p>
            <a:pPr lvl="1">
              <a:lnSpc>
                <a:spcPct val="150000"/>
              </a:lnSpc>
              <a:buFont typeface="Arial"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Low Battery</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
        <p:nvSpPr>
          <p:cNvPr id="6"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Error Handling</a:t>
            </a:r>
            <a:endParaRPr lang="en-IN" sz="2800" dirty="0">
              <a:latin typeface="Calibri" pitchFamily="34" charset="0"/>
            </a:endParaRPr>
          </a:p>
        </p:txBody>
      </p:sp>
    </p:spTree>
    <p:extLst>
      <p:ext uri="{BB962C8B-B14F-4D97-AF65-F5344CB8AC3E}">
        <p14:creationId xmlns:p14="http://schemas.microsoft.com/office/powerpoint/2010/main" val="1916927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Placeholder 2"/>
          <p:cNvSpPr>
            <a:spLocks noGrp="1"/>
          </p:cNvSpPr>
          <p:nvPr>
            <p:ph type="body" idx="4294967295"/>
          </p:nvPr>
        </p:nvSpPr>
        <p:spPr>
          <a:xfrm>
            <a:off x="396121" y="600332"/>
            <a:ext cx="7920880" cy="2752328"/>
          </a:xfrm>
        </p:spPr>
        <p:txBody>
          <a:bodyPr/>
          <a:lstStyle/>
          <a:p>
            <a:pPr marL="228600" indent="-22860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Lets create an enumeration for all the reasons for engine failure</a:t>
            </a:r>
          </a:p>
          <a:p>
            <a:pPr marL="228600" indent="-228600">
              <a:lnSpc>
                <a:spcPct val="150000"/>
              </a:lnSpc>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lvl="3">
              <a:buNone/>
            </a:pPr>
            <a:r>
              <a:rPr lang="en-IN" sz="1200" b="1" dirty="0" err="1" smtClean="0">
                <a:latin typeface="Courier New" pitchFamily="49" charset="0"/>
                <a:cs typeface="Courier New" pitchFamily="49" charset="0"/>
              </a:rPr>
              <a:t>enum</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CarEngineErrors</a:t>
            </a:r>
            <a:r>
              <a:rPr lang="en-IN" sz="1200" dirty="0" smtClean="0">
                <a:latin typeface="Courier New" pitchFamily="49" charset="0"/>
                <a:cs typeface="Courier New" pitchFamily="49" charset="0"/>
              </a:rPr>
              <a:t>:</a:t>
            </a:r>
            <a:r>
              <a:rPr lang="en-IN" sz="1200" b="1" dirty="0" smtClean="0">
                <a:latin typeface="Courier New" pitchFamily="49" charset="0"/>
                <a:cs typeface="Courier New" pitchFamily="49" charset="0"/>
              </a:rPr>
              <a:t> </a:t>
            </a:r>
            <a:r>
              <a:rPr lang="en-IN" sz="1200" b="1" dirty="0" err="1" smtClean="0">
                <a:latin typeface="Courier New" pitchFamily="49" charset="0"/>
                <a:cs typeface="Courier New" pitchFamily="49" charset="0"/>
              </a:rPr>
              <a:t>ErrorType</a:t>
            </a:r>
            <a:r>
              <a:rPr lang="en-IN" sz="1200" dirty="0" smtClean="0">
                <a:latin typeface="Courier New" pitchFamily="49" charset="0"/>
                <a:cs typeface="Courier New" pitchFamily="49" charset="0"/>
              </a:rPr>
              <a:t> {</a:t>
            </a:r>
          </a:p>
          <a:p>
            <a:pPr lvl="3">
              <a:buNone/>
            </a:pPr>
            <a:r>
              <a:rPr lang="en-IN" sz="1200" dirty="0" smtClean="0">
                <a:latin typeface="Courier New" pitchFamily="49" charset="0"/>
                <a:cs typeface="Courier New" pitchFamily="49" charset="0"/>
              </a:rPr>
              <a:t>    </a:t>
            </a:r>
            <a:r>
              <a:rPr lang="en-IN" sz="1200" b="1" dirty="0" smtClean="0">
                <a:latin typeface="Courier New" pitchFamily="49" charset="0"/>
                <a:cs typeface="Courier New" pitchFamily="49" charset="0"/>
              </a:rPr>
              <a:t>case</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NoFuel</a:t>
            </a:r>
            <a:endParaRPr lang="en-IN" sz="1200" dirty="0" smtClean="0">
              <a:latin typeface="Courier New" pitchFamily="49" charset="0"/>
              <a:cs typeface="Courier New" pitchFamily="49" charset="0"/>
            </a:endParaRPr>
          </a:p>
          <a:p>
            <a:pPr lvl="3">
              <a:buNone/>
            </a:pPr>
            <a:r>
              <a:rPr lang="en-IN" sz="1200" dirty="0" smtClean="0">
                <a:latin typeface="Courier New" pitchFamily="49" charset="0"/>
                <a:cs typeface="Courier New" pitchFamily="49" charset="0"/>
              </a:rPr>
              <a:t>    </a:t>
            </a:r>
            <a:r>
              <a:rPr lang="en-IN" sz="1200" b="1" dirty="0" smtClean="0">
                <a:latin typeface="Courier New" pitchFamily="49" charset="0"/>
                <a:cs typeface="Courier New" pitchFamily="49" charset="0"/>
              </a:rPr>
              <a:t>case</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OilLeak</a:t>
            </a:r>
            <a:endParaRPr lang="en-IN" sz="1200" dirty="0" smtClean="0">
              <a:latin typeface="Courier New" pitchFamily="49" charset="0"/>
              <a:cs typeface="Courier New" pitchFamily="49" charset="0"/>
            </a:endParaRPr>
          </a:p>
          <a:p>
            <a:pPr lvl="3">
              <a:buNone/>
            </a:pPr>
            <a:r>
              <a:rPr lang="en-IN" sz="1200" dirty="0" smtClean="0">
                <a:latin typeface="Courier New" pitchFamily="49" charset="0"/>
                <a:cs typeface="Courier New" pitchFamily="49" charset="0"/>
              </a:rPr>
              <a:t>    </a:t>
            </a:r>
            <a:r>
              <a:rPr lang="en-IN" sz="1200" b="1" dirty="0" smtClean="0">
                <a:latin typeface="Courier New" pitchFamily="49" charset="0"/>
                <a:cs typeface="Courier New" pitchFamily="49" charset="0"/>
              </a:rPr>
              <a:t>case</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LowBattery</a:t>
            </a:r>
            <a:endParaRPr lang="en-IN" sz="1200" dirty="0" smtClean="0">
              <a:latin typeface="Courier New" pitchFamily="49" charset="0"/>
              <a:cs typeface="Courier New" pitchFamily="49" charset="0"/>
            </a:endParaRPr>
          </a:p>
          <a:p>
            <a:pPr lvl="3">
              <a:buNone/>
            </a:pPr>
            <a:r>
              <a:rPr lang="en-IN" sz="1200" dirty="0" smtClean="0">
                <a:latin typeface="Courier New" pitchFamily="49" charset="0"/>
                <a:cs typeface="Courier New" pitchFamily="49" charset="0"/>
              </a:rPr>
              <a:t>}</a:t>
            </a:r>
          </a:p>
          <a:p>
            <a:pPr lvl="3">
              <a:buNone/>
            </a:pPr>
            <a:endParaRPr lang="en-IN" sz="1200" dirty="0" smtClean="0">
              <a:latin typeface="Courier New" pitchFamily="49" charset="0"/>
              <a:cs typeface="Courier New" pitchFamily="49" charset="0"/>
            </a:endParaRPr>
          </a:p>
          <a:p>
            <a:pPr marL="228600" indent="-22860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Use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throws</a:t>
            </a:r>
            <a:r>
              <a:rPr lang="en-US" sz="1200" dirty="0" smtClean="0">
                <a:latin typeface="Tahoma" panose="020B0604030504040204" pitchFamily="34" charset="0"/>
                <a:ea typeface="Tahoma" panose="020B0604030504040204" pitchFamily="34" charset="0"/>
                <a:cs typeface="Tahoma" panose="020B0604030504040204" pitchFamily="34" charset="0"/>
              </a:rPr>
              <a:t> keyword with the function that can throw errors</a:t>
            </a:r>
          </a:p>
          <a:p>
            <a:pPr marL="228600" indent="-228600">
              <a:lnSpc>
                <a:spcPct val="150000"/>
              </a:lnSpc>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lvl="3">
              <a:buNone/>
            </a:pPr>
            <a:r>
              <a:rPr lang="en-IN" sz="1200" b="1" dirty="0" err="1" smtClean="0">
                <a:latin typeface="Courier New" pitchFamily="49" charset="0"/>
                <a:cs typeface="Courier New" pitchFamily="49" charset="0"/>
              </a:rPr>
              <a:t>func</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checkEngine</a:t>
            </a:r>
            <a:r>
              <a:rPr lang="en-IN" sz="1200" dirty="0" smtClean="0">
                <a:latin typeface="Courier New" pitchFamily="49" charset="0"/>
                <a:cs typeface="Courier New" pitchFamily="49" charset="0"/>
              </a:rPr>
              <a:t>() throws {</a:t>
            </a:r>
          </a:p>
          <a:p>
            <a:pPr lvl="3">
              <a:buNone/>
            </a:pPr>
            <a:r>
              <a:rPr lang="en-IN" sz="1200" dirty="0" smtClean="0">
                <a:latin typeface="Courier New" pitchFamily="49" charset="0"/>
                <a:cs typeface="Courier New" pitchFamily="49" charset="0"/>
              </a:rPr>
              <a:t>}</a:t>
            </a:r>
          </a:p>
          <a:p>
            <a:pPr marL="228600" indent="-228600">
              <a:lnSpc>
                <a:spcPct val="150000"/>
              </a:lnSpc>
              <a:buFont typeface="Symbol" panose="05050102010706020507" pitchFamily="18" charset="2"/>
              <a:buChar char="®"/>
            </a:pPr>
            <a:endParaRPr lang="en-IN" sz="1200" dirty="0" smtClean="0"/>
          </a:p>
          <a:p>
            <a:pPr marL="228600" indent="-228600">
              <a:lnSpc>
                <a:spcPct val="150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1584101" y="1275008"/>
            <a:ext cx="3683358" cy="1236372"/>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543318" y="3166056"/>
            <a:ext cx="3453685" cy="101957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Error Handling</a:t>
            </a:r>
            <a:endParaRPr lang="en-IN" sz="2800" dirty="0">
              <a:latin typeface="Calibri" pitchFamily="34" charset="0"/>
            </a:endParaRPr>
          </a:p>
        </p:txBody>
      </p:sp>
    </p:spTree>
    <p:extLst>
      <p:ext uri="{BB962C8B-B14F-4D97-AF65-F5344CB8AC3E}">
        <p14:creationId xmlns:p14="http://schemas.microsoft.com/office/powerpoint/2010/main" val="11374706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Placeholder 2"/>
          <p:cNvSpPr>
            <a:spLocks noGrp="1"/>
          </p:cNvSpPr>
          <p:nvPr>
            <p:ph type="body" idx="4294967295"/>
          </p:nvPr>
        </p:nvSpPr>
        <p:spPr>
          <a:xfrm>
            <a:off x="396121" y="600332"/>
            <a:ext cx="7920880" cy="3797804"/>
          </a:xfrm>
        </p:spPr>
        <p:txBody>
          <a:bodyPr/>
          <a:lstStyle/>
          <a:p>
            <a:pPr marL="228600" indent="-22860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Use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throw</a:t>
            </a:r>
            <a:r>
              <a:rPr lang="en-US" sz="1200" dirty="0" smtClean="0">
                <a:latin typeface="Tahoma" panose="020B0604030504040204" pitchFamily="34" charset="0"/>
                <a:ea typeface="Tahoma" panose="020B0604030504040204" pitchFamily="34" charset="0"/>
                <a:cs typeface="Tahoma" panose="020B0604030504040204" pitchFamily="34" charset="0"/>
              </a:rPr>
              <a:t> statement inside the function to throw the errors. Example: </a:t>
            </a:r>
          </a:p>
          <a:p>
            <a:pPr lvl="2">
              <a:buNone/>
            </a:pPr>
            <a:endParaRPr lang="en-IN" sz="900" b="1" dirty="0" smtClean="0">
              <a:latin typeface="Courier New" pitchFamily="49" charset="0"/>
              <a:cs typeface="Courier New" pitchFamily="49" charset="0"/>
            </a:endParaRPr>
          </a:p>
          <a:p>
            <a:pPr lvl="2">
              <a:buNone/>
            </a:pPr>
            <a:r>
              <a:rPr lang="en-IN" sz="1000" b="1" dirty="0" smtClean="0">
                <a:latin typeface="Courier New" pitchFamily="49" charset="0"/>
                <a:cs typeface="Courier New" pitchFamily="49" charset="0"/>
              </a:rPr>
              <a:t>let</a:t>
            </a:r>
            <a:r>
              <a:rPr lang="en-IN" sz="1000" dirty="0" smtClean="0">
                <a:latin typeface="Courier New" pitchFamily="49" charset="0"/>
                <a:cs typeface="Courier New" pitchFamily="49" charset="0"/>
              </a:rPr>
              <a:t> </a:t>
            </a:r>
            <a:r>
              <a:rPr lang="en-IN" sz="1000" dirty="0" err="1" smtClean="0">
                <a:latin typeface="Courier New" pitchFamily="49" charset="0"/>
                <a:cs typeface="Courier New" pitchFamily="49" charset="0"/>
              </a:rPr>
              <a:t>fuelReserve</a:t>
            </a:r>
            <a:r>
              <a:rPr lang="en-IN" sz="1000" dirty="0" smtClean="0">
                <a:latin typeface="Courier New" pitchFamily="49" charset="0"/>
                <a:cs typeface="Courier New" pitchFamily="49" charset="0"/>
              </a:rPr>
              <a:t> = 20.0</a:t>
            </a:r>
          </a:p>
          <a:p>
            <a:pPr lvl="2">
              <a:buNone/>
            </a:pPr>
            <a:r>
              <a:rPr lang="en-IN" sz="1000" b="1" dirty="0" smtClean="0">
                <a:latin typeface="Courier New" pitchFamily="49" charset="0"/>
                <a:cs typeface="Courier New" pitchFamily="49" charset="0"/>
              </a:rPr>
              <a:t>let</a:t>
            </a:r>
            <a:r>
              <a:rPr lang="en-IN" sz="1000" dirty="0" smtClean="0">
                <a:latin typeface="Courier New" pitchFamily="49" charset="0"/>
                <a:cs typeface="Courier New" pitchFamily="49" charset="0"/>
              </a:rPr>
              <a:t> </a:t>
            </a:r>
            <a:r>
              <a:rPr lang="en-IN" sz="1000" dirty="0" err="1" smtClean="0">
                <a:latin typeface="Courier New" pitchFamily="49" charset="0"/>
                <a:cs typeface="Courier New" pitchFamily="49" charset="0"/>
              </a:rPr>
              <a:t>oilOk</a:t>
            </a:r>
            <a:r>
              <a:rPr lang="en-IN" sz="1000" dirty="0" smtClean="0">
                <a:latin typeface="Courier New" pitchFamily="49" charset="0"/>
                <a:cs typeface="Courier New" pitchFamily="49" charset="0"/>
              </a:rPr>
              <a:t> = </a:t>
            </a:r>
            <a:r>
              <a:rPr lang="en-IN" sz="1000" b="1" dirty="0" smtClean="0">
                <a:latin typeface="Courier New" pitchFamily="49" charset="0"/>
                <a:cs typeface="Courier New" pitchFamily="49" charset="0"/>
              </a:rPr>
              <a:t>true</a:t>
            </a:r>
            <a:endParaRPr lang="en-IN" sz="1000" dirty="0" smtClean="0">
              <a:latin typeface="Courier New" pitchFamily="49" charset="0"/>
              <a:cs typeface="Courier New" pitchFamily="49" charset="0"/>
            </a:endParaRPr>
          </a:p>
          <a:p>
            <a:pPr lvl="2">
              <a:buNone/>
            </a:pPr>
            <a:r>
              <a:rPr lang="en-IN" sz="1000" b="1" dirty="0" smtClean="0">
                <a:latin typeface="Courier New" pitchFamily="49" charset="0"/>
                <a:cs typeface="Courier New" pitchFamily="49" charset="0"/>
              </a:rPr>
              <a:t>let</a:t>
            </a:r>
            <a:r>
              <a:rPr lang="en-IN" sz="1000" dirty="0" smtClean="0">
                <a:latin typeface="Courier New" pitchFamily="49" charset="0"/>
                <a:cs typeface="Courier New" pitchFamily="49" charset="0"/>
              </a:rPr>
              <a:t> </a:t>
            </a:r>
            <a:r>
              <a:rPr lang="en-IN" sz="1000" dirty="0" err="1" smtClean="0">
                <a:latin typeface="Courier New" pitchFamily="49" charset="0"/>
                <a:cs typeface="Courier New" pitchFamily="49" charset="0"/>
              </a:rPr>
              <a:t>batteryReserve</a:t>
            </a:r>
            <a:r>
              <a:rPr lang="en-IN" sz="1000" dirty="0" smtClean="0">
                <a:latin typeface="Courier New" pitchFamily="49" charset="0"/>
                <a:cs typeface="Courier New" pitchFamily="49" charset="0"/>
              </a:rPr>
              <a:t> = 0.0</a:t>
            </a:r>
          </a:p>
          <a:p>
            <a:pPr lvl="2">
              <a:buNone/>
            </a:pPr>
            <a:r>
              <a:rPr lang="en-IN" sz="1000" dirty="0" smtClean="0">
                <a:latin typeface="Courier New" pitchFamily="49" charset="0"/>
                <a:cs typeface="Courier New" pitchFamily="49" charset="0"/>
              </a:rPr>
              <a:t> </a:t>
            </a:r>
            <a:r>
              <a:rPr lang="en-IN" sz="1000" b="1" dirty="0" err="1" smtClean="0">
                <a:latin typeface="Courier New" pitchFamily="49" charset="0"/>
                <a:cs typeface="Courier New" pitchFamily="49" charset="0"/>
              </a:rPr>
              <a:t>func</a:t>
            </a:r>
            <a:r>
              <a:rPr lang="en-IN" sz="1000" dirty="0" smtClean="0">
                <a:latin typeface="Courier New" pitchFamily="49" charset="0"/>
                <a:cs typeface="Courier New" pitchFamily="49" charset="0"/>
              </a:rPr>
              <a:t> </a:t>
            </a:r>
            <a:r>
              <a:rPr lang="en-IN" sz="1000" dirty="0" err="1" smtClean="0">
                <a:latin typeface="Courier New" pitchFamily="49" charset="0"/>
                <a:cs typeface="Courier New" pitchFamily="49" charset="0"/>
              </a:rPr>
              <a:t>checkEngine</a:t>
            </a:r>
            <a:r>
              <a:rPr lang="en-IN" sz="1000" dirty="0" smtClean="0">
                <a:latin typeface="Courier New" pitchFamily="49" charset="0"/>
                <a:cs typeface="Courier New" pitchFamily="49" charset="0"/>
              </a:rPr>
              <a:t>() throws {</a:t>
            </a:r>
          </a:p>
          <a:p>
            <a:pPr lvl="2">
              <a:buNone/>
            </a:pPr>
            <a:r>
              <a:rPr lang="en-IN" sz="1000" dirty="0" smtClean="0">
                <a:latin typeface="Courier New" pitchFamily="49" charset="0"/>
                <a:cs typeface="Courier New" pitchFamily="49" charset="0"/>
              </a:rPr>
              <a:t>    guard </a:t>
            </a:r>
            <a:r>
              <a:rPr lang="en-IN" sz="1000" dirty="0" err="1" smtClean="0">
                <a:latin typeface="Courier New" pitchFamily="49" charset="0"/>
                <a:cs typeface="Courier New" pitchFamily="49" charset="0"/>
              </a:rPr>
              <a:t>fuelReserve</a:t>
            </a:r>
            <a:r>
              <a:rPr lang="en-IN" sz="1000" dirty="0" smtClean="0">
                <a:latin typeface="Courier New" pitchFamily="49" charset="0"/>
                <a:cs typeface="Courier New" pitchFamily="49" charset="0"/>
              </a:rPr>
              <a:t> &gt; 0.0 </a:t>
            </a:r>
            <a:r>
              <a:rPr lang="en-IN" sz="1000" b="1" dirty="0" smtClean="0">
                <a:latin typeface="Courier New" pitchFamily="49" charset="0"/>
                <a:cs typeface="Courier New" pitchFamily="49" charset="0"/>
              </a:rPr>
              <a:t>else</a:t>
            </a:r>
            <a:r>
              <a:rPr lang="en-IN" sz="1000" dirty="0" smtClean="0">
                <a:latin typeface="Courier New" pitchFamily="49" charset="0"/>
                <a:cs typeface="Courier New" pitchFamily="49" charset="0"/>
              </a:rPr>
              <a:t> {</a:t>
            </a:r>
          </a:p>
          <a:p>
            <a:pPr lvl="2">
              <a:buNone/>
            </a:pPr>
            <a:r>
              <a:rPr lang="en-IN" sz="1000" dirty="0" smtClean="0">
                <a:latin typeface="Courier New" pitchFamily="49" charset="0"/>
                <a:cs typeface="Courier New" pitchFamily="49" charset="0"/>
              </a:rPr>
              <a:t>        </a:t>
            </a:r>
            <a:r>
              <a:rPr lang="en-IN" sz="1000" b="1" dirty="0" smtClean="0">
                <a:latin typeface="Courier New" pitchFamily="49" charset="0"/>
                <a:cs typeface="Courier New" pitchFamily="49" charset="0"/>
              </a:rPr>
              <a:t>throw</a:t>
            </a:r>
            <a:r>
              <a:rPr lang="en-IN" sz="1000" dirty="0" smtClean="0">
                <a:latin typeface="Courier New" pitchFamily="49" charset="0"/>
                <a:cs typeface="Courier New" pitchFamily="49" charset="0"/>
              </a:rPr>
              <a:t> </a:t>
            </a:r>
            <a:r>
              <a:rPr lang="en-IN" sz="1000" dirty="0" err="1" smtClean="0">
                <a:latin typeface="Courier New" pitchFamily="49" charset="0"/>
                <a:cs typeface="Courier New" pitchFamily="49" charset="0"/>
              </a:rPr>
              <a:t>CarEngineErrors.NoFuel</a:t>
            </a:r>
            <a:endParaRPr lang="en-IN" sz="1000" dirty="0" smtClean="0">
              <a:latin typeface="Courier New" pitchFamily="49" charset="0"/>
              <a:cs typeface="Courier New" pitchFamily="49" charset="0"/>
            </a:endParaRPr>
          </a:p>
          <a:p>
            <a:pPr lvl="2">
              <a:buNone/>
            </a:pPr>
            <a:r>
              <a:rPr lang="en-IN" sz="1000" dirty="0" smtClean="0">
                <a:latin typeface="Courier New" pitchFamily="49" charset="0"/>
                <a:cs typeface="Courier New" pitchFamily="49" charset="0"/>
              </a:rPr>
              <a:t>    }</a:t>
            </a:r>
          </a:p>
          <a:p>
            <a:pPr lvl="2">
              <a:buNone/>
            </a:pPr>
            <a:r>
              <a:rPr lang="en-IN" sz="1000" dirty="0" smtClean="0">
                <a:latin typeface="Courier New" pitchFamily="49" charset="0"/>
                <a:cs typeface="Courier New" pitchFamily="49" charset="0"/>
              </a:rPr>
              <a:t>       guard </a:t>
            </a:r>
            <a:r>
              <a:rPr lang="en-IN" sz="1000" dirty="0" err="1" smtClean="0">
                <a:latin typeface="Courier New" pitchFamily="49" charset="0"/>
                <a:cs typeface="Courier New" pitchFamily="49" charset="0"/>
              </a:rPr>
              <a:t>oilOk</a:t>
            </a:r>
            <a:r>
              <a:rPr lang="en-IN" sz="1000" dirty="0" smtClean="0">
                <a:latin typeface="Courier New" pitchFamily="49" charset="0"/>
                <a:cs typeface="Courier New" pitchFamily="49" charset="0"/>
              </a:rPr>
              <a:t> </a:t>
            </a:r>
            <a:r>
              <a:rPr lang="en-IN" sz="1000" b="1" dirty="0" smtClean="0">
                <a:latin typeface="Courier New" pitchFamily="49" charset="0"/>
                <a:cs typeface="Courier New" pitchFamily="49" charset="0"/>
              </a:rPr>
              <a:t>else</a:t>
            </a:r>
            <a:r>
              <a:rPr lang="en-IN" sz="1000" dirty="0" smtClean="0">
                <a:latin typeface="Courier New" pitchFamily="49" charset="0"/>
                <a:cs typeface="Courier New" pitchFamily="49" charset="0"/>
              </a:rPr>
              <a:t> {</a:t>
            </a:r>
          </a:p>
          <a:p>
            <a:pPr lvl="2">
              <a:buNone/>
            </a:pPr>
            <a:r>
              <a:rPr lang="en-IN" sz="1000" dirty="0" smtClean="0">
                <a:latin typeface="Courier New" pitchFamily="49" charset="0"/>
                <a:cs typeface="Courier New" pitchFamily="49" charset="0"/>
              </a:rPr>
              <a:t>        </a:t>
            </a:r>
            <a:r>
              <a:rPr lang="en-IN" sz="1000" b="1" dirty="0" smtClean="0">
                <a:latin typeface="Courier New" pitchFamily="49" charset="0"/>
                <a:cs typeface="Courier New" pitchFamily="49" charset="0"/>
              </a:rPr>
              <a:t>throw</a:t>
            </a:r>
            <a:r>
              <a:rPr lang="en-IN" sz="1000" dirty="0" smtClean="0">
                <a:latin typeface="Courier New" pitchFamily="49" charset="0"/>
                <a:cs typeface="Courier New" pitchFamily="49" charset="0"/>
              </a:rPr>
              <a:t> </a:t>
            </a:r>
            <a:r>
              <a:rPr lang="en-IN" sz="1000" dirty="0" err="1" smtClean="0">
                <a:latin typeface="Courier New" pitchFamily="49" charset="0"/>
                <a:cs typeface="Courier New" pitchFamily="49" charset="0"/>
              </a:rPr>
              <a:t>CarEngineErrors.OilLeak</a:t>
            </a:r>
            <a:endParaRPr lang="en-IN" sz="1000" dirty="0" smtClean="0">
              <a:latin typeface="Courier New" pitchFamily="49" charset="0"/>
              <a:cs typeface="Courier New" pitchFamily="49" charset="0"/>
            </a:endParaRPr>
          </a:p>
          <a:p>
            <a:pPr lvl="2">
              <a:buNone/>
            </a:pPr>
            <a:r>
              <a:rPr lang="en-IN" sz="1000" dirty="0" smtClean="0">
                <a:latin typeface="Courier New" pitchFamily="49" charset="0"/>
                <a:cs typeface="Courier New" pitchFamily="49" charset="0"/>
              </a:rPr>
              <a:t>    }</a:t>
            </a:r>
          </a:p>
          <a:p>
            <a:pPr lvl="2">
              <a:buNone/>
            </a:pPr>
            <a:r>
              <a:rPr lang="en-IN" sz="1000" dirty="0" smtClean="0">
                <a:latin typeface="Courier New" pitchFamily="49" charset="0"/>
                <a:cs typeface="Courier New" pitchFamily="49" charset="0"/>
              </a:rPr>
              <a:t>        guard </a:t>
            </a:r>
            <a:r>
              <a:rPr lang="en-IN" sz="1000" dirty="0" err="1" smtClean="0">
                <a:latin typeface="Courier New" pitchFamily="49" charset="0"/>
                <a:cs typeface="Courier New" pitchFamily="49" charset="0"/>
              </a:rPr>
              <a:t>batteryReserve</a:t>
            </a:r>
            <a:r>
              <a:rPr lang="en-IN" sz="1000" dirty="0" smtClean="0">
                <a:latin typeface="Courier New" pitchFamily="49" charset="0"/>
                <a:cs typeface="Courier New" pitchFamily="49" charset="0"/>
              </a:rPr>
              <a:t> &gt; 0.0 </a:t>
            </a:r>
            <a:r>
              <a:rPr lang="en-IN" sz="1000" b="1" dirty="0" smtClean="0">
                <a:latin typeface="Courier New" pitchFamily="49" charset="0"/>
                <a:cs typeface="Courier New" pitchFamily="49" charset="0"/>
              </a:rPr>
              <a:t>else</a:t>
            </a:r>
            <a:r>
              <a:rPr lang="en-IN" sz="1000" dirty="0" smtClean="0">
                <a:latin typeface="Courier New" pitchFamily="49" charset="0"/>
                <a:cs typeface="Courier New" pitchFamily="49" charset="0"/>
              </a:rPr>
              <a:t> {</a:t>
            </a:r>
          </a:p>
          <a:p>
            <a:pPr lvl="2">
              <a:buNone/>
            </a:pPr>
            <a:r>
              <a:rPr lang="en-IN" sz="1000" dirty="0" smtClean="0">
                <a:latin typeface="Courier New" pitchFamily="49" charset="0"/>
                <a:cs typeface="Courier New" pitchFamily="49" charset="0"/>
              </a:rPr>
              <a:t>        </a:t>
            </a:r>
            <a:r>
              <a:rPr lang="en-IN" sz="1000" b="1" dirty="0" smtClean="0">
                <a:latin typeface="Courier New" pitchFamily="49" charset="0"/>
                <a:cs typeface="Courier New" pitchFamily="49" charset="0"/>
              </a:rPr>
              <a:t>throw</a:t>
            </a:r>
            <a:r>
              <a:rPr lang="en-IN" sz="1000" dirty="0" smtClean="0">
                <a:latin typeface="Courier New" pitchFamily="49" charset="0"/>
                <a:cs typeface="Courier New" pitchFamily="49" charset="0"/>
              </a:rPr>
              <a:t> </a:t>
            </a:r>
            <a:r>
              <a:rPr lang="en-IN" sz="1000" dirty="0" err="1" smtClean="0">
                <a:latin typeface="Courier New" pitchFamily="49" charset="0"/>
                <a:cs typeface="Courier New" pitchFamily="49" charset="0"/>
              </a:rPr>
              <a:t>CarEngineErrors.LowBattery</a:t>
            </a:r>
            <a:endParaRPr lang="en-IN" sz="1000" dirty="0" smtClean="0">
              <a:latin typeface="Courier New" pitchFamily="49" charset="0"/>
              <a:cs typeface="Courier New" pitchFamily="49" charset="0"/>
            </a:endParaRPr>
          </a:p>
          <a:p>
            <a:pPr lvl="2">
              <a:buNone/>
            </a:pPr>
            <a:r>
              <a:rPr lang="en-IN" sz="1000" dirty="0" smtClean="0">
                <a:latin typeface="Courier New" pitchFamily="49" charset="0"/>
                <a:cs typeface="Courier New" pitchFamily="49" charset="0"/>
              </a:rPr>
              <a:t>    }</a:t>
            </a:r>
          </a:p>
          <a:p>
            <a:pPr lvl="2">
              <a:buNone/>
            </a:pPr>
            <a:r>
              <a:rPr lang="en-IN" sz="1000" dirty="0" smtClean="0">
                <a:latin typeface="Courier New" pitchFamily="49" charset="0"/>
                <a:cs typeface="Courier New" pitchFamily="49" charset="0"/>
              </a:rPr>
              <a:t>}</a:t>
            </a:r>
          </a:p>
          <a:p>
            <a:pPr lvl="2">
              <a:buNone/>
            </a:pPr>
            <a:endParaRPr lang="en-IN" sz="1000" dirty="0" smtClean="0">
              <a:latin typeface="Courier New" pitchFamily="49" charset="0"/>
              <a:cs typeface="Courier New" pitchFamily="49" charset="0"/>
            </a:endParaRPr>
          </a:p>
          <a:p>
            <a:pPr lvl="2">
              <a:buNone/>
            </a:pPr>
            <a:endParaRPr lang="en-IN" sz="1000" dirty="0" smtClean="0">
              <a:latin typeface="Courier New" pitchFamily="49" charset="0"/>
              <a:cs typeface="Courier New" pitchFamily="49" charset="0"/>
            </a:endParaRPr>
          </a:p>
          <a:p>
            <a:pPr lvl="2">
              <a:buNone/>
            </a:pPr>
            <a:endParaRPr lang="en-IN" sz="1000" dirty="0" smtClean="0">
              <a:latin typeface="Courier New" pitchFamily="49" charset="0"/>
              <a:cs typeface="Courier New" pitchFamily="49" charset="0"/>
            </a:endParaRPr>
          </a:p>
          <a:p>
            <a:pPr lvl="2">
              <a:buNone/>
            </a:pPr>
            <a:endParaRPr lang="en-IN" sz="1000" dirty="0" smtClean="0">
              <a:latin typeface="Courier New" pitchFamily="49" charset="0"/>
              <a:cs typeface="Courier New" pitchFamily="49" charset="0"/>
            </a:endParaRPr>
          </a:p>
          <a:p>
            <a:pPr lvl="2">
              <a:buNone/>
            </a:pPr>
            <a:endParaRPr lang="en-IN" sz="1000" dirty="0" smtClean="0">
              <a:latin typeface="Courier New" pitchFamily="49" charset="0"/>
              <a:cs typeface="Courier New" pitchFamily="49" charset="0"/>
            </a:endParaRPr>
          </a:p>
          <a:p>
            <a:pPr lvl="2">
              <a:buNone/>
            </a:pPr>
            <a:endParaRPr lang="en-IN" sz="900" dirty="0" smtClean="0">
              <a:latin typeface="Courier New" pitchFamily="49" charset="0"/>
              <a:cs typeface="Courier New" pitchFamily="49" charset="0"/>
            </a:endParaRPr>
          </a:p>
        </p:txBody>
      </p:sp>
      <p:sp>
        <p:nvSpPr>
          <p:cNvPr id="4" name="Rectangle 3"/>
          <p:cNvSpPr/>
          <p:nvPr/>
        </p:nvSpPr>
        <p:spPr>
          <a:xfrm>
            <a:off x="1221347" y="1073238"/>
            <a:ext cx="3453685" cy="3144593"/>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392805" y="4307984"/>
            <a:ext cx="8281116" cy="669414"/>
          </a:xfrm>
          <a:prstGeom prst="rect">
            <a:avLst/>
          </a:prstGeom>
          <a:noFill/>
        </p:spPr>
        <p:txBody>
          <a:bodyPr wrap="square" rtlCol="0">
            <a:spAutoFit/>
          </a:bodyPr>
          <a:lstStyle/>
          <a:p>
            <a:pPr marL="0" lvl="2">
              <a:buFont typeface="Tahoma" pitchFamily="34" charset="0"/>
              <a:buChar char="→"/>
            </a:pPr>
            <a:r>
              <a:rPr lang="en-IN" sz="1200" dirty="0" smtClean="0">
                <a:latin typeface="Tahoma" pitchFamily="34" charset="0"/>
                <a:ea typeface="Tahoma" pitchFamily="34" charset="0"/>
                <a:cs typeface="Tahoma" pitchFamily="34" charset="0"/>
              </a:rPr>
              <a:t> </a:t>
            </a:r>
            <a:r>
              <a:rPr lang="en-IN" sz="1200" dirty="0" smtClean="0">
                <a:solidFill>
                  <a:srgbClr val="0070C0"/>
                </a:solidFill>
                <a:latin typeface="Tahoma" pitchFamily="34" charset="0"/>
                <a:ea typeface="Tahoma" pitchFamily="34" charset="0"/>
                <a:cs typeface="Tahoma" pitchFamily="34" charset="0"/>
              </a:rPr>
              <a:t>guard</a:t>
            </a:r>
            <a:r>
              <a:rPr lang="en-IN" sz="1200" dirty="0" smtClean="0">
                <a:latin typeface="Tahoma" pitchFamily="34" charset="0"/>
                <a:ea typeface="Tahoma" pitchFamily="34" charset="0"/>
                <a:cs typeface="Tahoma" pitchFamily="34" charset="0"/>
              </a:rPr>
              <a:t> keyword has been introduced in Swift 2, When the control reaches the guard statement, it first checks the condition. If the condition evaluates to false, the else part will be executed</a:t>
            </a:r>
            <a:endParaRPr lang="en-US" sz="1200" dirty="0" smtClean="0">
              <a:latin typeface="Tahoma" pitchFamily="34" charset="0"/>
              <a:ea typeface="Tahoma" pitchFamily="34" charset="0"/>
              <a:cs typeface="Tahoma" pitchFamily="34" charset="0"/>
            </a:endParaRPr>
          </a:p>
          <a:p>
            <a:endParaRPr lang="en-IN" dirty="0"/>
          </a:p>
        </p:txBody>
      </p:sp>
      <p:sp>
        <p:nvSpPr>
          <p:cNvPr id="7"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Error Handling</a:t>
            </a:r>
            <a:endParaRPr lang="en-IN" sz="2800" dirty="0">
              <a:latin typeface="Calibri" pitchFamily="34" charset="0"/>
            </a:endParaRPr>
          </a:p>
        </p:txBody>
      </p:sp>
    </p:spTree>
    <p:extLst>
      <p:ext uri="{BB962C8B-B14F-4D97-AF65-F5344CB8AC3E}">
        <p14:creationId xmlns:p14="http://schemas.microsoft.com/office/powerpoint/2010/main" val="1137470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Placeholder 2"/>
          <p:cNvSpPr>
            <a:spLocks noGrp="1"/>
          </p:cNvSpPr>
          <p:nvPr>
            <p:ph type="body" idx="4294967295"/>
          </p:nvPr>
        </p:nvSpPr>
        <p:spPr>
          <a:xfrm>
            <a:off x="389681" y="709802"/>
            <a:ext cx="7920880" cy="2752328"/>
          </a:xfrm>
        </p:spPr>
        <p:txBody>
          <a:bodyPr/>
          <a:lstStyle/>
          <a:p>
            <a:pPr marL="228600" indent="-228600">
              <a:lnSpc>
                <a:spcPct val="150000"/>
              </a:lnSpc>
              <a:buFont typeface="Symbol" panose="05050102010706020507" pitchFamily="18" charset="2"/>
              <a:buChar char="®"/>
            </a:pPr>
            <a:r>
              <a:rPr lang="en-IN" sz="1200" dirty="0" smtClean="0">
                <a:latin typeface="Tahoma" pitchFamily="34" charset="0"/>
                <a:ea typeface="Tahoma" pitchFamily="34" charset="0"/>
                <a:cs typeface="Tahoma" pitchFamily="34" charset="0"/>
              </a:rPr>
              <a:t>To call the throwing function, you put the</a:t>
            </a:r>
            <a:r>
              <a:rPr lang="en-IN" sz="1200" dirty="0" smtClean="0">
                <a:solidFill>
                  <a:srgbClr val="0070C0"/>
                </a:solidFill>
                <a:latin typeface="Tahoma" pitchFamily="34" charset="0"/>
                <a:ea typeface="Tahoma" pitchFamily="34" charset="0"/>
                <a:cs typeface="Tahoma" pitchFamily="34" charset="0"/>
              </a:rPr>
              <a:t> </a:t>
            </a:r>
            <a:r>
              <a:rPr lang="en-IN" sz="1200" i="1" dirty="0" smtClean="0">
                <a:solidFill>
                  <a:srgbClr val="0070C0"/>
                </a:solidFill>
                <a:latin typeface="Tahoma" pitchFamily="34" charset="0"/>
                <a:ea typeface="Tahoma" pitchFamily="34" charset="0"/>
                <a:cs typeface="Tahoma" pitchFamily="34" charset="0"/>
              </a:rPr>
              <a:t>try</a:t>
            </a:r>
            <a:r>
              <a:rPr lang="en-IN" sz="1200" dirty="0" smtClean="0">
                <a:solidFill>
                  <a:srgbClr val="0070C0"/>
                </a:solidFill>
                <a:latin typeface="Tahoma" pitchFamily="34" charset="0"/>
                <a:ea typeface="Tahoma" pitchFamily="34" charset="0"/>
                <a:cs typeface="Tahoma" pitchFamily="34" charset="0"/>
              </a:rPr>
              <a:t> </a:t>
            </a:r>
            <a:r>
              <a:rPr lang="en-IN" sz="1200" dirty="0" smtClean="0">
                <a:latin typeface="Tahoma" pitchFamily="34" charset="0"/>
                <a:ea typeface="Tahoma" pitchFamily="34" charset="0"/>
                <a:cs typeface="Tahoma" pitchFamily="34" charset="0"/>
              </a:rPr>
              <a:t>keyword in front of the call</a:t>
            </a:r>
          </a:p>
          <a:p>
            <a:pPr marL="228600" indent="-228600">
              <a:lnSpc>
                <a:spcPct val="150000"/>
              </a:lnSpc>
              <a:buFont typeface="Symbol" panose="05050102010706020507" pitchFamily="18" charset="2"/>
              <a:buChar char="®"/>
            </a:pPr>
            <a:endParaRPr lang="en-IN" sz="1200" dirty="0" smtClean="0">
              <a:latin typeface="Tahoma" pitchFamily="34" charset="0"/>
              <a:ea typeface="Tahoma" pitchFamily="34" charset="0"/>
              <a:cs typeface="Tahoma" pitchFamily="34" charset="0"/>
            </a:endParaRPr>
          </a:p>
          <a:p>
            <a:pPr lvl="3">
              <a:buNone/>
            </a:pPr>
            <a:r>
              <a:rPr lang="en-IN" sz="1200" b="1" dirty="0" err="1" smtClean="0">
                <a:latin typeface="Courier New" pitchFamily="49" charset="0"/>
                <a:cs typeface="Courier New" pitchFamily="49" charset="0"/>
              </a:rPr>
              <a:t>func</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startEngine</a:t>
            </a:r>
            <a:r>
              <a:rPr lang="en-IN" sz="1200" dirty="0" smtClean="0">
                <a:latin typeface="Courier New" pitchFamily="49" charset="0"/>
                <a:cs typeface="Courier New" pitchFamily="49" charset="0"/>
              </a:rPr>
              <a:t>() {</a:t>
            </a:r>
          </a:p>
          <a:p>
            <a:pPr lvl="3">
              <a:buNone/>
            </a:pPr>
            <a:r>
              <a:rPr lang="en-IN" sz="1200" dirty="0" smtClean="0">
                <a:latin typeface="Courier New" pitchFamily="49" charset="0"/>
                <a:cs typeface="Courier New" pitchFamily="49" charset="0"/>
              </a:rPr>
              <a:t>    </a:t>
            </a:r>
            <a:r>
              <a:rPr lang="en-IN" sz="1200" b="1" dirty="0" smtClean="0">
                <a:latin typeface="Courier New" pitchFamily="49" charset="0"/>
                <a:cs typeface="Courier New" pitchFamily="49" charset="0"/>
              </a:rPr>
              <a:t>try</a:t>
            </a:r>
            <a:r>
              <a:rPr lang="en-IN" sz="1200" dirty="0" smtClean="0">
                <a:latin typeface="Courier New" pitchFamily="49" charset="0"/>
                <a:cs typeface="Courier New" pitchFamily="49" charset="0"/>
              </a:rPr>
              <a:t> </a:t>
            </a:r>
            <a:r>
              <a:rPr lang="en-IN" sz="1200" dirty="0" err="1" smtClean="0">
                <a:latin typeface="Courier New" pitchFamily="49" charset="0"/>
                <a:cs typeface="Courier New" pitchFamily="49" charset="0"/>
              </a:rPr>
              <a:t>checkEngine</a:t>
            </a:r>
            <a:r>
              <a:rPr lang="en-IN" sz="1200" dirty="0" smtClean="0">
                <a:latin typeface="Courier New" pitchFamily="49" charset="0"/>
                <a:cs typeface="Courier New" pitchFamily="49" charset="0"/>
              </a:rPr>
              <a:t>()</a:t>
            </a:r>
          </a:p>
          <a:p>
            <a:pPr lvl="3">
              <a:buNone/>
            </a:pPr>
            <a:r>
              <a:rPr lang="en-IN" sz="1200" dirty="0" smtClean="0">
                <a:latin typeface="Courier New" pitchFamily="49" charset="0"/>
                <a:cs typeface="Courier New" pitchFamily="49" charset="0"/>
              </a:rPr>
              <a:t>}</a:t>
            </a:r>
          </a:p>
          <a:p>
            <a:pPr marL="228600" indent="-228600">
              <a:lnSpc>
                <a:spcPct val="150000"/>
              </a:lnSpc>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228600" indent="-228600">
              <a:lnSpc>
                <a:spcPct val="150000"/>
              </a:lnSpc>
              <a:buFont typeface="Symbol" panose="05050102010706020507" pitchFamily="18" charset="2"/>
              <a:buChar char="®"/>
            </a:pPr>
            <a:r>
              <a:rPr lang="en-IN" sz="1200" dirty="0" smtClean="0">
                <a:latin typeface="Tahoma" pitchFamily="34" charset="0"/>
                <a:ea typeface="Tahoma" pitchFamily="34" charset="0"/>
                <a:cs typeface="Tahoma" pitchFamily="34" charset="0"/>
              </a:rPr>
              <a:t>The error handling model in Swift requires you to use a </a:t>
            </a:r>
            <a:r>
              <a:rPr lang="en-IN" sz="1200" i="1" dirty="0" smtClean="0">
                <a:solidFill>
                  <a:srgbClr val="0070C0"/>
                </a:solidFill>
                <a:latin typeface="Tahoma" pitchFamily="34" charset="0"/>
                <a:ea typeface="Tahoma" pitchFamily="34" charset="0"/>
                <a:cs typeface="Tahoma" pitchFamily="34" charset="0"/>
              </a:rPr>
              <a:t>do-catch</a:t>
            </a:r>
            <a:r>
              <a:rPr lang="en-IN" sz="1200" dirty="0" smtClean="0">
                <a:latin typeface="Tahoma" pitchFamily="34" charset="0"/>
                <a:ea typeface="Tahoma" pitchFamily="34" charset="0"/>
                <a:cs typeface="Tahoma" pitchFamily="34" charset="0"/>
              </a:rPr>
              <a:t> statement to catch all errors and handle them</a:t>
            </a:r>
            <a:endParaRPr lang="en-US" sz="1200" dirty="0">
              <a:latin typeface="Tahoma" pitchFamily="34" charset="0"/>
              <a:ea typeface="Tahoma" pitchFamily="34" charset="0"/>
              <a:cs typeface="Tahoma" pitchFamily="34" charset="0"/>
            </a:endParaRPr>
          </a:p>
        </p:txBody>
      </p:sp>
      <p:sp>
        <p:nvSpPr>
          <p:cNvPr id="4" name="Rectangle 3"/>
          <p:cNvSpPr/>
          <p:nvPr/>
        </p:nvSpPr>
        <p:spPr>
          <a:xfrm>
            <a:off x="1487539" y="1240653"/>
            <a:ext cx="2762519" cy="1116170"/>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r>
              <a:rPr lang="en-IN" sz="2800" dirty="0" smtClean="0">
                <a:latin typeface="Calibri" pitchFamily="34" charset="0"/>
              </a:rPr>
              <a:t>Error Handling</a:t>
            </a:r>
            <a:endParaRPr lang="en-IN" sz="2800" dirty="0">
              <a:latin typeface="Calibri" pitchFamily="34" charset="0"/>
            </a:endParaRPr>
          </a:p>
        </p:txBody>
      </p:sp>
    </p:spTree>
    <p:extLst>
      <p:ext uri="{BB962C8B-B14F-4D97-AF65-F5344CB8AC3E}">
        <p14:creationId xmlns:p14="http://schemas.microsoft.com/office/powerpoint/2010/main" val="11374706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Placeholder 2"/>
          <p:cNvSpPr>
            <a:spLocks noGrp="1"/>
          </p:cNvSpPr>
          <p:nvPr>
            <p:ph type="body" idx="4294967295"/>
          </p:nvPr>
        </p:nvSpPr>
        <p:spPr>
          <a:xfrm>
            <a:off x="434758" y="722681"/>
            <a:ext cx="7920880" cy="2752328"/>
          </a:xfrm>
        </p:spPr>
        <p:txBody>
          <a:bodyPr/>
          <a:lstStyle/>
          <a:p>
            <a:pPr marL="228600" indent="-228600">
              <a:lnSpc>
                <a:spcPct val="150000"/>
              </a:lnSpc>
              <a:buFont typeface="Symbol" panose="05050102010706020507" pitchFamily="18" charset="2"/>
              <a:buChar char="®"/>
            </a:pPr>
            <a:r>
              <a:rPr lang="en-IN" sz="1200" dirty="0" smtClean="0">
                <a:latin typeface="Tahoma" pitchFamily="34" charset="0"/>
                <a:ea typeface="Tahoma" pitchFamily="34" charset="0"/>
                <a:cs typeface="Tahoma" pitchFamily="34" charset="0"/>
              </a:rPr>
              <a:t>In Swift 2, Apple has combined both </a:t>
            </a:r>
            <a:r>
              <a:rPr lang="en-IN" sz="1200" i="1" dirty="0" err="1" smtClean="0">
                <a:solidFill>
                  <a:srgbClr val="0070C0"/>
                </a:solidFill>
                <a:latin typeface="Tahoma" pitchFamily="34" charset="0"/>
                <a:ea typeface="Tahoma" pitchFamily="34" charset="0"/>
                <a:cs typeface="Tahoma" pitchFamily="34" charset="0"/>
              </a:rPr>
              <a:t>println</a:t>
            </a:r>
            <a:r>
              <a:rPr lang="en-IN" sz="1200" i="1" dirty="0" smtClean="0">
                <a:solidFill>
                  <a:srgbClr val="0070C0"/>
                </a:solidFill>
                <a:latin typeface="Tahoma" pitchFamily="34" charset="0"/>
                <a:ea typeface="Tahoma" pitchFamily="34" charset="0"/>
                <a:cs typeface="Tahoma" pitchFamily="34" charset="0"/>
              </a:rPr>
              <a:t>()</a:t>
            </a:r>
            <a:r>
              <a:rPr lang="en-IN" sz="1200" dirty="0" smtClean="0">
                <a:latin typeface="Tahoma" pitchFamily="34" charset="0"/>
                <a:ea typeface="Tahoma" pitchFamily="34" charset="0"/>
                <a:cs typeface="Tahoma" pitchFamily="34" charset="0"/>
              </a:rPr>
              <a:t> and </a:t>
            </a:r>
            <a:r>
              <a:rPr lang="en-IN" sz="1200" i="1" dirty="0" smtClean="0">
                <a:solidFill>
                  <a:srgbClr val="0070C0"/>
                </a:solidFill>
                <a:latin typeface="Tahoma" pitchFamily="34" charset="0"/>
                <a:ea typeface="Tahoma" pitchFamily="34" charset="0"/>
                <a:cs typeface="Tahoma" pitchFamily="34" charset="0"/>
              </a:rPr>
              <a:t>print() </a:t>
            </a:r>
            <a:r>
              <a:rPr lang="en-IN" sz="1200" dirty="0" smtClean="0">
                <a:latin typeface="Tahoma" pitchFamily="34" charset="0"/>
                <a:ea typeface="Tahoma" pitchFamily="34" charset="0"/>
                <a:cs typeface="Tahoma" pitchFamily="34" charset="0"/>
              </a:rPr>
              <a:t>functions into one</a:t>
            </a:r>
          </a:p>
          <a:p>
            <a:pPr marL="228600" indent="-228600">
              <a:lnSpc>
                <a:spcPct val="150000"/>
              </a:lnSpc>
              <a:buFont typeface="Symbol" panose="05050102010706020507" pitchFamily="18" charset="2"/>
              <a:buChar char="®"/>
            </a:pPr>
            <a:r>
              <a:rPr lang="en-IN" sz="1200" dirty="0" smtClean="0">
                <a:latin typeface="Tahoma" pitchFamily="34" charset="0"/>
                <a:ea typeface="Tahoma" pitchFamily="34" charset="0"/>
                <a:cs typeface="Tahoma" pitchFamily="34" charset="0"/>
              </a:rPr>
              <a:t>If you want to output something with a newline, you can set the </a:t>
            </a:r>
            <a:r>
              <a:rPr lang="en-IN" sz="1200" i="1" dirty="0" err="1" smtClean="0">
                <a:solidFill>
                  <a:srgbClr val="0070C0"/>
                </a:solidFill>
                <a:latin typeface="Tahoma" pitchFamily="34" charset="0"/>
                <a:ea typeface="Tahoma" pitchFamily="34" charset="0"/>
                <a:cs typeface="Tahoma" pitchFamily="34" charset="0"/>
              </a:rPr>
              <a:t>appendNewline</a:t>
            </a:r>
            <a:r>
              <a:rPr lang="en-IN" sz="1200" dirty="0" smtClean="0">
                <a:latin typeface="Tahoma" pitchFamily="34" charset="0"/>
                <a:ea typeface="Tahoma" pitchFamily="34" charset="0"/>
                <a:cs typeface="Tahoma" pitchFamily="34" charset="0"/>
              </a:rPr>
              <a:t> parameter to true</a:t>
            </a:r>
          </a:p>
          <a:p>
            <a:pPr marL="228600" indent="-228600">
              <a:lnSpc>
                <a:spcPct val="150000"/>
              </a:lnSpc>
              <a:buFont typeface="Symbol" panose="05050102010706020507" pitchFamily="18" charset="2"/>
              <a:buChar char="®"/>
            </a:pPr>
            <a:r>
              <a:rPr lang="en-IN" sz="1200" dirty="0" smtClean="0">
                <a:latin typeface="Tahoma" pitchFamily="34" charset="0"/>
                <a:ea typeface="Tahoma" pitchFamily="34" charset="0"/>
                <a:cs typeface="Tahoma" pitchFamily="34" charset="0"/>
              </a:rPr>
              <a:t>For Example:</a:t>
            </a:r>
          </a:p>
          <a:p>
            <a:pPr marL="1485805" lvl="3" indent="-228600">
              <a:lnSpc>
                <a:spcPct val="150000"/>
              </a:lnSpc>
              <a:buNone/>
            </a:pPr>
            <a:r>
              <a:rPr lang="en-IN" sz="1200" dirty="0" smtClean="0">
                <a:latin typeface="Courier New" pitchFamily="49" charset="0"/>
                <a:cs typeface="Courier New" pitchFamily="49" charset="0"/>
              </a:rPr>
              <a:t>print(“Welcome to Swift 2", </a:t>
            </a:r>
            <a:r>
              <a:rPr lang="en-IN" sz="1200" dirty="0" err="1" smtClean="0">
                <a:latin typeface="Courier New" pitchFamily="49" charset="0"/>
                <a:cs typeface="Courier New" pitchFamily="49" charset="0"/>
              </a:rPr>
              <a:t>appendNewline</a:t>
            </a:r>
            <a:r>
              <a:rPr lang="en-IN" sz="1200" dirty="0" smtClean="0">
                <a:latin typeface="Courier New" pitchFamily="49" charset="0"/>
                <a:cs typeface="Courier New" pitchFamily="49" charset="0"/>
              </a:rPr>
              <a:t>: </a:t>
            </a:r>
            <a:r>
              <a:rPr lang="en-IN" sz="1200" b="1" dirty="0" smtClean="0">
                <a:latin typeface="Courier New" pitchFamily="49" charset="0"/>
                <a:cs typeface="Courier New" pitchFamily="49" charset="0"/>
              </a:rPr>
              <a:t>true</a:t>
            </a:r>
            <a:r>
              <a:rPr lang="en-IN" sz="1200" dirty="0" smtClean="0">
                <a:latin typeface="Courier New" pitchFamily="49" charset="0"/>
                <a:cs typeface="Courier New" pitchFamily="49" charset="0"/>
              </a:rPr>
              <a:t>)</a:t>
            </a:r>
            <a:endParaRPr lang="en-US" sz="1200" dirty="0">
              <a:latin typeface="Courier New" pitchFamily="49" charset="0"/>
              <a:ea typeface="Tahoma" panose="020B0604030504040204" pitchFamily="34" charset="0"/>
              <a:cs typeface="Courier New" pitchFamily="49" charset="0"/>
            </a:endParaRPr>
          </a:p>
        </p:txBody>
      </p:sp>
      <p:sp>
        <p:nvSpPr>
          <p:cNvPr id="5" name="Shape 195"/>
          <p:cNvSpPr txBox="1"/>
          <p:nvPr/>
        </p:nvSpPr>
        <p:spPr>
          <a:xfrm>
            <a:off x="398836" y="145918"/>
            <a:ext cx="5757339" cy="481616"/>
          </a:xfrm>
          <a:prstGeom prst="rect">
            <a:avLst/>
          </a:prstGeom>
          <a:noFill/>
          <a:ln>
            <a:noFill/>
          </a:ln>
        </p:spPr>
        <p:txBody>
          <a:bodyPr lIns="91425" tIns="45700" rIns="91425" bIns="45700" anchor="t" anchorCtr="0">
            <a:noAutofit/>
          </a:bodyPr>
          <a:lstStyle/>
          <a:p>
            <a:pPr defTabSz="914400">
              <a:buClr>
                <a:srgbClr val="262626"/>
              </a:buClr>
              <a:buSzPct val="25000"/>
            </a:pPr>
            <a:r>
              <a:rPr lang="en-US" sz="2600" kern="0" dirty="0" smtClean="0">
                <a:solidFill>
                  <a:srgbClr val="262626"/>
                </a:solidFill>
                <a:latin typeface="Calibri"/>
                <a:ea typeface="Calibri"/>
                <a:cs typeface="Calibri"/>
                <a:sym typeface="Calibri"/>
              </a:rPr>
              <a:t>No More </a:t>
            </a:r>
            <a:r>
              <a:rPr lang="en-US" sz="2600" kern="0" dirty="0" err="1" smtClean="0">
                <a:solidFill>
                  <a:srgbClr val="262626"/>
                </a:solidFill>
                <a:latin typeface="Calibri"/>
                <a:ea typeface="Calibri"/>
                <a:cs typeface="Calibri"/>
                <a:sym typeface="Calibri"/>
              </a:rPr>
              <a:t>Println</a:t>
            </a:r>
            <a:r>
              <a:rPr lang="en-US" sz="2600" kern="0" dirty="0" smtClean="0">
                <a:solidFill>
                  <a:srgbClr val="262626"/>
                </a:solidFill>
                <a:latin typeface="Calibri"/>
                <a:ea typeface="Calibri"/>
                <a:cs typeface="Calibri"/>
                <a:sym typeface="Calibri"/>
              </a:rPr>
              <a:t>()</a:t>
            </a:r>
            <a:endParaRPr lang="en-US" sz="2600" kern="0" dirty="0">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1137470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3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Brain4ce_course_template">
  <a:themeElements>
    <a:clrScheme name="Fresh">
      <a:dk1>
        <a:srgbClr val="262626"/>
      </a:dk1>
      <a:lt1>
        <a:srgbClr val="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3132</TotalTime>
  <Words>667</Words>
  <Application>Microsoft Office PowerPoint</Application>
  <PresentationFormat>On-screen Show (16:9)</PresentationFormat>
  <Paragraphs>163</Paragraphs>
  <Slides>21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Calibri</vt:lpstr>
      <vt:lpstr>Castellar</vt:lpstr>
      <vt:lpstr>Courier New</vt:lpstr>
      <vt:lpstr>Noto Symbol</vt:lpstr>
      <vt:lpstr>Symbol</vt:lpstr>
      <vt:lpstr>Tahoma</vt:lpstr>
      <vt:lpstr>Times New Roman</vt:lpstr>
      <vt:lpstr>3_Brain4ce_course_template</vt:lpstr>
      <vt:lpstr>4_Brain4ce_course_template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dc:title>
  <dc:creator>Puja</dc:creator>
  <cp:lastModifiedBy>Awanish</cp:lastModifiedBy>
  <cp:revision>309</cp:revision>
  <dcterms:created xsi:type="dcterms:W3CDTF">2014-05-07T12:47:59Z</dcterms:created>
  <dcterms:modified xsi:type="dcterms:W3CDTF">2015-10-01T11:57:54Z</dcterms:modified>
</cp:coreProperties>
</file>